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16.xml" ContentType="application/vnd.openxmlformats-officedocument.presentationml.notesSlide+xml"/>
  <Override PartName="/ppt/tags/tag41.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0"/>
  </p:notesMasterIdLst>
  <p:handoutMasterIdLst>
    <p:handoutMasterId r:id="rId31"/>
  </p:handoutMasterIdLst>
  <p:sldIdLst>
    <p:sldId id="256" r:id="rId2"/>
    <p:sldId id="318" r:id="rId3"/>
    <p:sldId id="316" r:id="rId4"/>
    <p:sldId id="326" r:id="rId5"/>
    <p:sldId id="328" r:id="rId6"/>
    <p:sldId id="330" r:id="rId7"/>
    <p:sldId id="293" r:id="rId8"/>
    <p:sldId id="265" r:id="rId9"/>
    <p:sldId id="314" r:id="rId10"/>
    <p:sldId id="308" r:id="rId11"/>
    <p:sldId id="295" r:id="rId12"/>
    <p:sldId id="263" r:id="rId13"/>
    <p:sldId id="267" r:id="rId14"/>
    <p:sldId id="268" r:id="rId15"/>
    <p:sldId id="302" r:id="rId16"/>
    <p:sldId id="269" r:id="rId17"/>
    <p:sldId id="304" r:id="rId18"/>
    <p:sldId id="305" r:id="rId19"/>
    <p:sldId id="319" r:id="rId20"/>
    <p:sldId id="270" r:id="rId21"/>
    <p:sldId id="306" r:id="rId22"/>
    <p:sldId id="273" r:id="rId23"/>
    <p:sldId id="311" r:id="rId24"/>
    <p:sldId id="288" r:id="rId25"/>
    <p:sldId id="312" r:id="rId26"/>
    <p:sldId id="299" r:id="rId27"/>
    <p:sldId id="285" r:id="rId28"/>
    <p:sldId id="301" r:id="rId29"/>
  </p:sldIdLst>
  <p:sldSz cx="9144000" cy="6858000" type="screen4x3"/>
  <p:notesSz cx="6805613" cy="9944100"/>
  <p:custDataLst>
    <p:tags r:id="rId32"/>
  </p:custDataLst>
  <p:defaultTextStyle>
    <a:defPPr>
      <a:defRPr lang="en-GB"/>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BDBDB6"/>
    <a:srgbClr val="A6B0C9"/>
    <a:srgbClr val="9898BC"/>
    <a:srgbClr val="8EB9E0"/>
    <a:srgbClr val="999EA0"/>
    <a:srgbClr val="FFFFFF"/>
    <a:srgbClr val="DAD9D5"/>
    <a:srgbClr val="CDCFDF"/>
    <a:srgbClr val="C3C1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6" autoAdjust="0"/>
    <p:restoredTop sz="73026" autoAdjust="0"/>
  </p:normalViewPr>
  <p:slideViewPr>
    <p:cSldViewPr showGuides="1">
      <p:cViewPr varScale="1">
        <p:scale>
          <a:sx n="80" d="100"/>
          <a:sy n="80" d="100"/>
        </p:scale>
        <p:origin x="-18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92"/>
    </p:cViewPr>
  </p:sorterViewPr>
  <p:notesViewPr>
    <p:cSldViewPr showGuides="1">
      <p:cViewPr varScale="1">
        <p:scale>
          <a:sx n="67" d="100"/>
          <a:sy n="67" d="100"/>
        </p:scale>
        <p:origin x="-3276" y="-96"/>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075" name="Rectangle 3"/>
          <p:cNvSpPr>
            <a:spLocks noGrp="1" noChangeArrowheads="1"/>
          </p:cNvSpPr>
          <p:nvPr>
            <p:ph type="dt" sz="quarter" idx="1"/>
          </p:nvPr>
        </p:nvSpPr>
        <p:spPr bwMode="auto">
          <a:xfrm>
            <a:off x="3854939"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076" name="Rectangle 4"/>
          <p:cNvSpPr>
            <a:spLocks noGrp="1" noChangeArrowheads="1"/>
          </p:cNvSpPr>
          <p:nvPr>
            <p:ph type="ftr" sz="quarter" idx="2"/>
          </p:nvPr>
        </p:nvSpPr>
        <p:spPr bwMode="auto">
          <a:xfrm>
            <a:off x="0" y="9445169"/>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077" name="Rectangle 5"/>
          <p:cNvSpPr>
            <a:spLocks noGrp="1" noChangeArrowheads="1"/>
          </p:cNvSpPr>
          <p:nvPr>
            <p:ph type="sldNum" sz="quarter" idx="3"/>
          </p:nvPr>
        </p:nvSpPr>
        <p:spPr bwMode="auto">
          <a:xfrm>
            <a:off x="3854939" y="9445169"/>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3380007-2045-4275-97B2-950A5D9A8E5A}" type="slidenum">
              <a:rPr lang="en-GB"/>
              <a:pPr/>
              <a:t>‹#›</a:t>
            </a:fld>
            <a:endParaRPr lang="en-GB"/>
          </a:p>
        </p:txBody>
      </p:sp>
    </p:spTree>
    <p:extLst>
      <p:ext uri="{BB962C8B-B14F-4D97-AF65-F5344CB8AC3E}">
        <p14:creationId xmlns:p14="http://schemas.microsoft.com/office/powerpoint/2010/main" val="371952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3" name="Rectangle 3"/>
          <p:cNvSpPr>
            <a:spLocks noGrp="1" noChangeArrowheads="1"/>
          </p:cNvSpPr>
          <p:nvPr>
            <p:ph type="dt" idx="1"/>
          </p:nvPr>
        </p:nvSpPr>
        <p:spPr bwMode="auto">
          <a:xfrm>
            <a:off x="3854939"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0562" y="4723448"/>
            <a:ext cx="5444490" cy="4474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0" y="9445169"/>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127" name="Rectangle 7"/>
          <p:cNvSpPr>
            <a:spLocks noGrp="1" noChangeArrowheads="1"/>
          </p:cNvSpPr>
          <p:nvPr>
            <p:ph type="sldNum" sz="quarter" idx="5"/>
          </p:nvPr>
        </p:nvSpPr>
        <p:spPr bwMode="auto">
          <a:xfrm>
            <a:off x="3854939" y="9445169"/>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08BA160-6ED6-4733-954A-58330B856D94}" type="slidenum">
              <a:rPr lang="en-GB"/>
              <a:pPr/>
              <a:t>‹#›</a:t>
            </a:fld>
            <a:endParaRPr lang="en-GB"/>
          </a:p>
        </p:txBody>
      </p:sp>
    </p:spTree>
    <p:extLst>
      <p:ext uri="{BB962C8B-B14F-4D97-AF65-F5344CB8AC3E}">
        <p14:creationId xmlns:p14="http://schemas.microsoft.com/office/powerpoint/2010/main" val="42436986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Georgia" pitchFamily="18" charset="0"/>
        <a:ea typeface="+mn-ea"/>
        <a:cs typeface="+mn-cs"/>
      </a:defRPr>
    </a:lvl1pPr>
    <a:lvl2pPr marL="457200" algn="l" rtl="0" fontAlgn="base">
      <a:spcBef>
        <a:spcPct val="30000"/>
      </a:spcBef>
      <a:spcAft>
        <a:spcPct val="0"/>
      </a:spcAft>
      <a:defRPr sz="1200" kern="1200">
        <a:solidFill>
          <a:schemeClr val="tx1"/>
        </a:solidFill>
        <a:latin typeface="Georgia" pitchFamily="18" charset="0"/>
        <a:ea typeface="+mn-ea"/>
        <a:cs typeface="+mn-cs"/>
      </a:defRPr>
    </a:lvl2pPr>
    <a:lvl3pPr marL="914400" algn="l" rtl="0" fontAlgn="base">
      <a:spcBef>
        <a:spcPct val="30000"/>
      </a:spcBef>
      <a:spcAft>
        <a:spcPct val="0"/>
      </a:spcAft>
      <a:defRPr sz="1200" kern="1200">
        <a:solidFill>
          <a:schemeClr val="tx1"/>
        </a:solidFill>
        <a:latin typeface="Georgia" pitchFamily="18" charset="0"/>
        <a:ea typeface="+mn-ea"/>
        <a:cs typeface="+mn-cs"/>
      </a:defRPr>
    </a:lvl3pPr>
    <a:lvl4pPr marL="1371600" algn="l" rtl="0" fontAlgn="base">
      <a:spcBef>
        <a:spcPct val="30000"/>
      </a:spcBef>
      <a:spcAft>
        <a:spcPct val="0"/>
      </a:spcAft>
      <a:defRPr sz="1200" kern="1200">
        <a:solidFill>
          <a:schemeClr val="tx1"/>
        </a:solidFill>
        <a:latin typeface="Georgia" pitchFamily="18" charset="0"/>
        <a:ea typeface="+mn-ea"/>
        <a:cs typeface="+mn-cs"/>
      </a:defRPr>
    </a:lvl4pPr>
    <a:lvl5pPr marL="1828800" algn="l" rtl="0" fontAlgn="base">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C633E-5226-4A13-A331-11EB942C5111}" type="slidenum">
              <a:rPr lang="en-GB"/>
              <a:pPr/>
              <a:t>1</a:t>
            </a:fld>
            <a:endParaRPr lang="en-GB"/>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proposal also includes the introduction of the authority for the arbitral tribunal to order certain provisional measures in pending arbitral proceedings. This in supplement to the current option for emergency arbitrators ordering provisional measures, even in case no arbitral procedure on the merits is pending. Decisions rendered as a result of a request for a provisional ruling by such arbitrators qualify as an arbitral award.</a:t>
            </a:r>
          </a:p>
          <a:p>
            <a:endParaRPr lang="en-US" dirty="0" smtClean="0"/>
          </a:p>
          <a:p>
            <a:r>
              <a:rPr lang="nl-NL" sz="1200" kern="1200" dirty="0" smtClean="0">
                <a:solidFill>
                  <a:schemeClr val="tx1"/>
                </a:solidFill>
                <a:effectLst/>
                <a:latin typeface="Georgia" pitchFamily="18" charset="0"/>
                <a:ea typeface="+mn-ea"/>
                <a:cs typeface="+mn-cs"/>
              </a:rPr>
              <a:t>Voorlopige voorzieningen kunnen ook onder het huidige recht al worden gevorderd in een arbitraal kort geding. Het arbitraal kort geding blijft als zodanig bestaan en moet (net zoals nu) uitdrukkelijk door partijen worden overeengekomen. Nieuw is echter dat het voorstel de expliciete basis biedt voor het scheidsgerecht om ook gedurende een arbitrale bodemprocedure voorlopige maatregelen te nemen als een van de partijen hierom verzoekt, en wel voor de duur van het arbitraal geding. De vergelijking met de provisionele voorziening die hangende een dagvaardingsprocedure bij de gewone rechter kan worden gevraagd (art. 222 Rv), dringt zich op. De uitspraak van het scheidsgerecht op een dergelijk verzoek geldt als een afzonderlijk arbitraal vonnis. Het scheidsgerecht zal echter nog steeds niet bevoegd zijn om verlof te lenen voor het leggen van conservatoir beslag. Daartoe blijft de voorzieningenrechter van de rechtbank bij uitsluiting bevoegd. Zeer relevant, want internationaal uniek, is de voorgestelde bepaling dat nu ook een uitspraak waarin hangende een arbitraal bodemgeschil voorlopige voorzieningen worden toegewezen </a:t>
            </a:r>
            <a:r>
              <a:rPr lang="nl-NL" sz="1200" kern="1200" dirty="0" err="1" smtClean="0">
                <a:solidFill>
                  <a:schemeClr val="tx1"/>
                </a:solidFill>
                <a:effectLst/>
                <a:latin typeface="Georgia" pitchFamily="18" charset="0"/>
                <a:ea typeface="+mn-ea"/>
                <a:cs typeface="+mn-cs"/>
              </a:rPr>
              <a:t>executeerbaar</a:t>
            </a:r>
            <a:r>
              <a:rPr lang="nl-NL" sz="1200" kern="1200" dirty="0" smtClean="0">
                <a:solidFill>
                  <a:schemeClr val="tx1"/>
                </a:solidFill>
                <a:effectLst/>
                <a:latin typeface="Georgia" pitchFamily="18" charset="0"/>
                <a:ea typeface="+mn-ea"/>
                <a:cs typeface="+mn-cs"/>
              </a:rPr>
              <a:t> zal zijn op dezelfde wijze als een arbitraal eindvonnis. Concreet betekent dit dat, bijvoorbeeld, een voorlopige voorziening met een verbod om bepaalde zaken aan derden te leveren, in principe in alle 149 landen die momenteel bij het Verdrag van New York zijn aangesloten, ten uitvoer zal kunnen worden gelegd.</a:t>
            </a:r>
          </a:p>
          <a:p>
            <a:endParaRPr lang="nl-NL" sz="1200" kern="1200" dirty="0" smtClean="0">
              <a:solidFill>
                <a:schemeClr val="tx1"/>
              </a:solidFill>
              <a:effectLst/>
              <a:latin typeface="Georgia" pitchFamily="18" charset="0"/>
              <a:ea typeface="+mn-ea"/>
              <a:cs typeface="+mn-cs"/>
            </a:endParaRPr>
          </a:p>
          <a:p>
            <a:r>
              <a:rPr lang="nl-NL" sz="1200" kern="1200" dirty="0" smtClean="0">
                <a:solidFill>
                  <a:schemeClr val="tx1"/>
                </a:solidFill>
                <a:effectLst/>
                <a:latin typeface="Georgia" pitchFamily="18" charset="0"/>
                <a:ea typeface="+mn-ea"/>
                <a:cs typeface="+mn-cs"/>
              </a:rPr>
              <a:t>Verder lijkt het wetsvoorstel een striktere regeling voor te staan voor wat betreft de bevoegdheid van de voorzieningenrechter in kort geding ingeval partijen een arbitraal kort geding zijn overeengekomen. Waar de huidige wet nog spreekt over een mogelijkheid voor de voorzieningenrechter om zich onbevoegd te verklaren ("kan (…) zich onbevoegd verklaren"), lijkt het wetsvoorstel hiervan voor alle overheidsrechters een verplichting te maken ("verklaart (…) zich onbevoegd"). Daar staat tegenover dat dit voorgestelde artikel wel expliciet in een uitzondering voorziet voor het geval waarin de gevraagde beslissing niet of niet tijdig in arbitrage kan worden verkregen, of als de overeenkomst tot arbitrage ongeldig is. Dit zijn ook in de huidige praktijk al de belangrijkste gronden voor de voorzieningenrechter om zich ondanks het arbitraal beding toch bevoegd te verklaren in kort geding.</a:t>
            </a:r>
          </a:p>
          <a:p>
            <a:endParaRPr lang="nl-NL" sz="1200" kern="1200" dirty="0" smtClean="0">
              <a:solidFill>
                <a:schemeClr val="tx1"/>
              </a:solidFill>
              <a:effectLst/>
              <a:latin typeface="Georgia" pitchFamily="18" charset="0"/>
              <a:ea typeface="+mn-ea"/>
              <a:cs typeface="+mn-cs"/>
            </a:endParaRPr>
          </a:p>
          <a:p>
            <a:r>
              <a:rPr lang="nl-NL" sz="1200" kern="1200" dirty="0" err="1" smtClean="0">
                <a:solidFill>
                  <a:schemeClr val="tx1"/>
                </a:solidFill>
                <a:effectLst/>
                <a:latin typeface="Georgia" pitchFamily="18" charset="0"/>
                <a:ea typeface="+mn-ea"/>
                <a:cs typeface="+mn-cs"/>
              </a:rPr>
              <a:t>Proposed</a:t>
            </a:r>
            <a:r>
              <a:rPr lang="nl-NL" sz="1200" kern="1200" baseline="0" dirty="0" smtClean="0">
                <a:solidFill>
                  <a:schemeClr val="tx1"/>
                </a:solidFill>
                <a:effectLst/>
                <a:latin typeface="Georgia" pitchFamily="18" charset="0"/>
                <a:ea typeface="+mn-ea"/>
                <a:cs typeface="+mn-cs"/>
              </a:rPr>
              <a:t> </a:t>
            </a:r>
            <a:r>
              <a:rPr lang="nl-NL" sz="1200" kern="1200" baseline="0" dirty="0" err="1" smtClean="0">
                <a:solidFill>
                  <a:schemeClr val="tx1"/>
                </a:solidFill>
                <a:effectLst/>
                <a:latin typeface="Georgia" pitchFamily="18" charset="0"/>
                <a:ea typeface="+mn-ea"/>
                <a:cs typeface="+mn-cs"/>
              </a:rPr>
              <a:t>article</a:t>
            </a:r>
            <a:r>
              <a:rPr lang="nl-NL" sz="1200" kern="1200" baseline="0" dirty="0" smtClean="0">
                <a:solidFill>
                  <a:schemeClr val="tx1"/>
                </a:solidFill>
                <a:effectLst/>
                <a:latin typeface="Georgia" pitchFamily="18" charset="0"/>
                <a:ea typeface="+mn-ea"/>
                <a:cs typeface="+mn-cs"/>
              </a:rPr>
              <a:t> 1043b CCP:</a:t>
            </a:r>
          </a:p>
          <a:p>
            <a:endParaRPr lang="nl-NL" sz="1200"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Tijdens een aanhangig arbitraal geding ten gronde kan het scheidsgerecht, op verzoek van een der partijen, een voorlopige voorziening, met uitzondering van bewarende maatregelen als bedoeld in de vierde titel van het Derde Boek, treffen, tenzij de partijen anders zijn overeengekomen. De voorlopige voorziening moet samenhangen met de vordering of tegenvordering in het aanhangige arbitraal geding. De voorlopige voorziening geldt voor de duur van het geding.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Bij overeenkomst kunnen de partijen een afzonderlijk daartoe te benoemen scheidsgerecht, binnen de grenzen gesteld bij artikel 254, eerste lid, de bevoegdheid verlenen, ongeacht of het arbitraal geding ten gronde aanhangig is, op verzoek van een der partijen, een voorlopige voorziening te treffen.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bedoeld in het eerste en tweede lid, kan in samenhang met de voorlopige voorziening van iedere partij het stellen van afdoende zekerheid verlangen.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Een uitspraak van het scheidsgerecht over het verzoek een voorlopige voorziening te treffen geldt als een arbitraal vonnis; daarop zijn de bepalingen van de derde tot en met de vijfde afdeling van deze titel van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kan, op eenparig verzoek van de partijen, onder vermelding van het verzoek, in plaats van een uitspraak over een voorlopige voorziening dadelijk een uitspraak ten gronde doen. Een zodanige uitspraak ten gronde geldt als een arbitraal vonnis; daarop zijn de bepalingen van de derde tot en met de vijfde afdeling van deze titel van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kan, op eenparig verzoek van de partijen, onder vermelding van het verzoek, een arbitraal vonnis als bedoeld in het vierde lid omzetten in een arbitraal vonnis als bedoeld in het vijfde lid.</a:t>
            </a:r>
            <a:r>
              <a:rPr lang="nl-NL" sz="1200" b="0" i="0" u="none" strike="noStrike" kern="1200" baseline="0" dirty="0" smtClean="0">
                <a:solidFill>
                  <a:schemeClr val="tx1"/>
                </a:solidFill>
                <a:latin typeface="Georgia" pitchFamily="18" charset="0"/>
                <a:ea typeface="+mn-ea"/>
                <a:cs typeface="+mn-cs"/>
              </a:rPr>
              <a:t> </a:t>
            </a:r>
          </a:p>
          <a:p>
            <a:pPr marL="228600" indent="-228600">
              <a:buAutoNum type="arabicPeriod"/>
            </a:pPr>
            <a:endParaRPr lang="nl-NL" sz="1200" b="0" i="0" u="none" strike="noStrike" kern="1200" baseline="0" dirty="0" smtClean="0">
              <a:solidFill>
                <a:schemeClr val="tx1"/>
              </a:solidFill>
              <a:effectLst/>
              <a:latin typeface="Georgia" pitchFamily="18" charset="0"/>
              <a:ea typeface="+mn-ea"/>
              <a:cs typeface="+mn-cs"/>
            </a:endParaRPr>
          </a:p>
          <a:p>
            <a:r>
              <a:rPr lang="nl-NL" b="1" dirty="0" smtClean="0">
                <a:effectLst/>
              </a:rPr>
              <a:t>Artikel 1051 Rv</a:t>
            </a:r>
          </a:p>
          <a:p>
            <a:endParaRPr lang="nl-NL" b="1" dirty="0" smtClean="0">
              <a:effectLst/>
            </a:endParaRPr>
          </a:p>
          <a:p>
            <a:r>
              <a:rPr lang="nl-NL" i="1" dirty="0" smtClean="0">
                <a:effectLst/>
              </a:rPr>
              <a:t>1. De partijen kunnen bij overeenkomst het scheidsgerecht dan wel de voorzitter daarvan, binnen de grenzen gesteld bij artikel 254, eerste lid, de bevoegdheid verlenen om in kort geding vonnis te wijzen.</a:t>
            </a:r>
          </a:p>
          <a:p>
            <a:r>
              <a:rPr lang="nl-NL" i="1" dirty="0" smtClean="0">
                <a:effectLst/>
              </a:rPr>
              <a:t>2. Indien, niettegenstaande een zodanige overeenkomst, de zaak in kort geding bij de voorzieningenrechter is aangebracht, kan deze, indien een partij zich op het bestaan van deze overeenkomst beroept, alle omstandigheden in aanmerking nemende, zich onbevoegd verklaren door de zaak te verwijzen naar het overeengekomen arbitraal kort geding, tenzij de overeenkomst ongeldig is.</a:t>
            </a:r>
          </a:p>
          <a:p>
            <a:r>
              <a:rPr lang="nl-NL" i="1" dirty="0" smtClean="0">
                <a:effectLst/>
              </a:rPr>
              <a:t>3. Een uitspraak, gedaan in arbitraal kort geding, geldt als een arbitraal vonnis; daarop zijn de bepalingen van de derde tot en met de vijfde afdeling van deze Titel van toepassing.</a:t>
            </a:r>
          </a:p>
          <a:p>
            <a:r>
              <a:rPr lang="nl-NL" i="1" dirty="0" smtClean="0">
                <a:effectLst/>
              </a:rPr>
              <a:t>4. Ingeval van verwijzing naar het arbitraal kort geding, als bedoeld in het tweede lid, staat tegen de beslissing van de voorzieningenrechter van de rechtbank geen voorziening open.</a:t>
            </a:r>
          </a:p>
          <a:p>
            <a:pPr marL="0" indent="0">
              <a:buNone/>
            </a:pPr>
            <a:endParaRPr lang="nl-NL" sz="1200" kern="1200" dirty="0" smtClean="0">
              <a:solidFill>
                <a:schemeClr val="tx1"/>
              </a:solidFill>
              <a:effectLst/>
              <a:latin typeface="Georgia" pitchFamily="18" charset="0"/>
              <a:ea typeface="+mn-ea"/>
              <a:cs typeface="+mn-cs"/>
            </a:endParaRPr>
          </a:p>
          <a:p>
            <a:endParaRPr lang="nl-NL"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20</a:t>
            </a:fld>
            <a:endParaRPr lang="en-GB"/>
          </a:p>
        </p:txBody>
      </p:sp>
    </p:spTree>
    <p:extLst>
      <p:ext uri="{BB962C8B-B14F-4D97-AF65-F5344CB8AC3E}">
        <p14:creationId xmlns:p14="http://schemas.microsoft.com/office/powerpoint/2010/main" val="2990719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proposal also includes the introduction of the authority for the arbitral tribunal to order certain provisional measures in pending arbitral proceedings. This in supplement to the current option for emergency arbitrators ordering provisional measures, even in case no arbitral procedure on the merits is pending. Decisions rendered as a result of a request for a provisional ruling by such arbitrators qualify as an arbitral award.</a:t>
            </a:r>
          </a:p>
          <a:p>
            <a:endParaRPr lang="en-US" dirty="0" smtClean="0"/>
          </a:p>
          <a:p>
            <a:r>
              <a:rPr lang="nl-NL" sz="1200" kern="1200" dirty="0" smtClean="0">
                <a:solidFill>
                  <a:schemeClr val="tx1"/>
                </a:solidFill>
                <a:effectLst/>
                <a:latin typeface="Georgia" pitchFamily="18" charset="0"/>
                <a:ea typeface="+mn-ea"/>
                <a:cs typeface="+mn-cs"/>
              </a:rPr>
              <a:t>Voorlopige voorzieningen kunnen ook onder het huidige recht al worden gevorderd in een arbitraal kort geding. Het arbitraal kort geding blijft als zodanig bestaan en moet (net zoals nu) uitdrukkelijk door partijen worden overeengekomen. Nieuw is echter dat het voorstel de expliciete basis biedt voor het scheidsgerecht om ook gedurende een arbitrale bodemprocedure voorlopige maatregelen te nemen als een van de partijen hierom verzoekt, en wel voor de duur van het arbitraal geding. De vergelijking met de provisionele voorziening die hangende een dagvaardingsprocedure bij de gewone rechter kan worden gevraagd (art. 222 Rv), dringt zich op. De uitspraak van het scheidsgerecht op een dergelijk verzoek geldt als een afzonderlijk arbitraal vonnis. Het scheidsgerecht zal echter nog steeds niet bevoegd zijn om verlof te lenen voor het leggen van conservatoir beslag. Daartoe blijft de voorzieningenrechter van de rechtbank bij uitsluiting bevoegd. Zeer relevant, want internationaal uniek, is de voorgestelde bepaling dat nu ook een uitspraak waarin hangende een arbitraal bodemgeschil voorlopige voorzieningen worden toegewezen </a:t>
            </a:r>
            <a:r>
              <a:rPr lang="nl-NL" sz="1200" kern="1200" dirty="0" err="1" smtClean="0">
                <a:solidFill>
                  <a:schemeClr val="tx1"/>
                </a:solidFill>
                <a:effectLst/>
                <a:latin typeface="Georgia" pitchFamily="18" charset="0"/>
                <a:ea typeface="+mn-ea"/>
                <a:cs typeface="+mn-cs"/>
              </a:rPr>
              <a:t>executeerbaar</a:t>
            </a:r>
            <a:r>
              <a:rPr lang="nl-NL" sz="1200" kern="1200" dirty="0" smtClean="0">
                <a:solidFill>
                  <a:schemeClr val="tx1"/>
                </a:solidFill>
                <a:effectLst/>
                <a:latin typeface="Georgia" pitchFamily="18" charset="0"/>
                <a:ea typeface="+mn-ea"/>
                <a:cs typeface="+mn-cs"/>
              </a:rPr>
              <a:t> zal zijn op dezelfde wijze als een arbitraal eindvonnis. Concreet betekent dit dat, bijvoorbeeld, een voorlopige voorziening met een verbod om bepaalde zaken aan derden te leveren, in principe in alle 149 landen die momenteel bij het Verdrag van New York zijn aangesloten, ten uitvoer zal kunnen worden gelegd.</a:t>
            </a:r>
          </a:p>
          <a:p>
            <a:endParaRPr lang="nl-NL" sz="1200" kern="1200" dirty="0" smtClean="0">
              <a:solidFill>
                <a:schemeClr val="tx1"/>
              </a:solidFill>
              <a:effectLst/>
              <a:latin typeface="Georgia" pitchFamily="18" charset="0"/>
              <a:ea typeface="+mn-ea"/>
              <a:cs typeface="+mn-cs"/>
            </a:endParaRPr>
          </a:p>
          <a:p>
            <a:r>
              <a:rPr lang="nl-NL" sz="1200" kern="1200" dirty="0" smtClean="0">
                <a:solidFill>
                  <a:schemeClr val="tx1"/>
                </a:solidFill>
                <a:effectLst/>
                <a:latin typeface="Georgia" pitchFamily="18" charset="0"/>
                <a:ea typeface="+mn-ea"/>
                <a:cs typeface="+mn-cs"/>
              </a:rPr>
              <a:t>Verder lijkt het wetsvoorstel een striktere regeling voor te staan voor wat betreft de bevoegdheid van de voorzieningenrechter in kort geding ingeval partijen een arbitraal kort geding zijn overeengekomen. Waar de huidige wet nog spreekt over een mogelijkheid voor de voorzieningenrechter om zich onbevoegd te verklaren ("kan (…) zich onbevoegd verklaren"), lijkt het wetsvoorstel hiervan voor alle overheidsrechters een verplichting te maken ("verklaart (…) zich onbevoegd"). Daar staat tegenover dat dit voorgestelde artikel wel expliciet in een uitzondering voorziet voor het geval waarin de gevraagde beslissing niet of niet tijdig in arbitrage kan worden verkregen, of als de overeenkomst tot arbitrage ongeldig is. Dit zijn ook in de huidige praktijk al de belangrijkste gronden voor de voorzieningenrechter om zich ondanks het arbitraal beding toch bevoegd te verklaren in kort geding.</a:t>
            </a:r>
          </a:p>
          <a:p>
            <a:endParaRPr lang="nl-NL" sz="1200" kern="1200" dirty="0" smtClean="0">
              <a:solidFill>
                <a:schemeClr val="tx1"/>
              </a:solidFill>
              <a:effectLst/>
              <a:latin typeface="Georgia" pitchFamily="18" charset="0"/>
              <a:ea typeface="+mn-ea"/>
              <a:cs typeface="+mn-cs"/>
            </a:endParaRPr>
          </a:p>
          <a:p>
            <a:r>
              <a:rPr lang="nl-NL" sz="1200" kern="1200" dirty="0" err="1" smtClean="0">
                <a:solidFill>
                  <a:schemeClr val="tx1"/>
                </a:solidFill>
                <a:effectLst/>
                <a:latin typeface="Georgia" pitchFamily="18" charset="0"/>
                <a:ea typeface="+mn-ea"/>
                <a:cs typeface="+mn-cs"/>
              </a:rPr>
              <a:t>Proposed</a:t>
            </a:r>
            <a:r>
              <a:rPr lang="nl-NL" sz="1200" kern="1200" baseline="0" dirty="0" smtClean="0">
                <a:solidFill>
                  <a:schemeClr val="tx1"/>
                </a:solidFill>
                <a:effectLst/>
                <a:latin typeface="Georgia" pitchFamily="18" charset="0"/>
                <a:ea typeface="+mn-ea"/>
                <a:cs typeface="+mn-cs"/>
              </a:rPr>
              <a:t> </a:t>
            </a:r>
            <a:r>
              <a:rPr lang="nl-NL" sz="1200" kern="1200" baseline="0" dirty="0" err="1" smtClean="0">
                <a:solidFill>
                  <a:schemeClr val="tx1"/>
                </a:solidFill>
                <a:effectLst/>
                <a:latin typeface="Georgia" pitchFamily="18" charset="0"/>
                <a:ea typeface="+mn-ea"/>
                <a:cs typeface="+mn-cs"/>
              </a:rPr>
              <a:t>article</a:t>
            </a:r>
            <a:r>
              <a:rPr lang="nl-NL" sz="1200" kern="1200" baseline="0" dirty="0" smtClean="0">
                <a:solidFill>
                  <a:schemeClr val="tx1"/>
                </a:solidFill>
                <a:effectLst/>
                <a:latin typeface="Georgia" pitchFamily="18" charset="0"/>
                <a:ea typeface="+mn-ea"/>
                <a:cs typeface="+mn-cs"/>
              </a:rPr>
              <a:t> 1043b CCP:</a:t>
            </a:r>
          </a:p>
          <a:p>
            <a:endParaRPr lang="nl-NL" sz="1200"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Tijdens een aanhangig arbitraal geding ten gronde kan het scheidsgerecht, op verzoek van een der partijen, een voorlopige voorziening, met uitzondering van bewarende maatregelen als bedoeld in de vierde titel van het Derde Boek, treffen, tenzij de partijen anders zijn overeengekomen. De voorlopige voorziening moet samenhangen met de vordering of tegenvordering in het aanhangige arbitraal geding. De voorlopige voorziening geldt voor de duur van het geding.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Bij overeenkomst kunnen de partijen een afzonderlijk daartoe te benoemen scheidsgerecht, binnen de grenzen gesteld bij artikel 254, eerste lid, de bevoegdheid verlenen, ongeacht of het arbitraal geding ten gronde aanhangig is, op verzoek van een der partijen, een voorlopige voorziening te treffen.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bedoeld in het eerste en tweede lid, kan in samenhang met de voorlopige voorziening van iedere partij het stellen van afdoende zekerheid verlangen.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Een uitspraak van het scheidsgerecht over het verzoek een voorlopige voorziening te treffen geldt als een arbitraal vonnis; daarop zijn de bepalingen van de derde tot en met de vijfde afdeling van deze titel van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kan, op eenparig verzoek van de partijen, onder vermelding van het verzoek, in plaats van een uitspraak over een voorlopige voorziening dadelijk een uitspraak ten gronde doen. Een zodanige uitspraak ten gronde geldt als een arbitraal vonnis; daarop zijn de bepalingen van de derde tot en met de vijfde afdeling van deze titel van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kan, op eenparig verzoek van de partijen, onder vermelding van het verzoek, een arbitraal vonnis als bedoeld in het vierde lid omzetten in een arbitraal vonnis als bedoeld in het vijfde lid.</a:t>
            </a:r>
            <a:r>
              <a:rPr lang="nl-NL" sz="1200" b="0" i="0" u="none" strike="noStrike" kern="1200" baseline="0" dirty="0" smtClean="0">
                <a:solidFill>
                  <a:schemeClr val="tx1"/>
                </a:solidFill>
                <a:latin typeface="Georgia" pitchFamily="18" charset="0"/>
                <a:ea typeface="+mn-ea"/>
                <a:cs typeface="+mn-cs"/>
              </a:rPr>
              <a:t> </a:t>
            </a:r>
          </a:p>
          <a:p>
            <a:pPr marL="228600" indent="-228600">
              <a:buAutoNum type="arabicPeriod"/>
            </a:pPr>
            <a:endParaRPr lang="nl-NL" sz="1200" b="0" i="0" u="none" strike="noStrike" kern="1200" baseline="0" dirty="0" smtClean="0">
              <a:solidFill>
                <a:schemeClr val="tx1"/>
              </a:solidFill>
              <a:effectLst/>
              <a:latin typeface="Georgia" pitchFamily="18" charset="0"/>
              <a:ea typeface="+mn-ea"/>
              <a:cs typeface="+mn-cs"/>
            </a:endParaRPr>
          </a:p>
          <a:p>
            <a:r>
              <a:rPr lang="nl-NL" b="1" dirty="0" smtClean="0">
                <a:effectLst/>
              </a:rPr>
              <a:t>Artikel 1051 Rv</a:t>
            </a:r>
          </a:p>
          <a:p>
            <a:endParaRPr lang="nl-NL" b="1" dirty="0" smtClean="0">
              <a:effectLst/>
            </a:endParaRPr>
          </a:p>
          <a:p>
            <a:r>
              <a:rPr lang="nl-NL" i="1" dirty="0" smtClean="0">
                <a:effectLst/>
              </a:rPr>
              <a:t>1. De partijen kunnen bij overeenkomst het scheidsgerecht dan wel de voorzitter daarvan, binnen de grenzen gesteld bij artikel 254, eerste lid, de bevoegdheid verlenen om in kort geding vonnis te wijzen.</a:t>
            </a:r>
          </a:p>
          <a:p>
            <a:r>
              <a:rPr lang="nl-NL" i="1" dirty="0" smtClean="0">
                <a:effectLst/>
              </a:rPr>
              <a:t>2. Indien, niettegenstaande een zodanige overeenkomst, de zaak in kort geding bij de voorzieningenrechter is aangebracht, kan deze, indien een partij zich op het bestaan van deze overeenkomst beroept, alle omstandigheden in aanmerking nemende, zich onbevoegd verklaren door de zaak te verwijzen naar het overeengekomen arbitraal kort geding, tenzij de overeenkomst ongeldig is.</a:t>
            </a:r>
          </a:p>
          <a:p>
            <a:r>
              <a:rPr lang="nl-NL" i="1" dirty="0" smtClean="0">
                <a:effectLst/>
              </a:rPr>
              <a:t>3. Een uitspraak, gedaan in arbitraal kort geding, geldt als een arbitraal vonnis; daarop zijn de bepalingen van de derde tot en met de vijfde afdeling van deze Titel van toepassing.</a:t>
            </a:r>
          </a:p>
          <a:p>
            <a:r>
              <a:rPr lang="nl-NL" i="1" dirty="0" smtClean="0">
                <a:effectLst/>
              </a:rPr>
              <a:t>4. Ingeval van verwijzing naar het arbitraal kort geding, als bedoeld in het tweede lid, staat tegen de beslissing van de voorzieningenrechter van de rechtbank geen voorziening open.</a:t>
            </a:r>
          </a:p>
          <a:p>
            <a:pPr marL="0" indent="0">
              <a:buNone/>
            </a:pPr>
            <a:endParaRPr lang="nl-NL" sz="1200" kern="1200" dirty="0" smtClean="0">
              <a:solidFill>
                <a:schemeClr val="tx1"/>
              </a:solidFill>
              <a:effectLst/>
              <a:latin typeface="Georgia" pitchFamily="18" charset="0"/>
              <a:ea typeface="+mn-ea"/>
              <a:cs typeface="+mn-cs"/>
            </a:endParaRPr>
          </a:p>
          <a:p>
            <a:endParaRPr lang="nl-NL"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21</a:t>
            </a:fld>
            <a:endParaRPr lang="en-GB"/>
          </a:p>
        </p:txBody>
      </p:sp>
    </p:spTree>
    <p:extLst>
      <p:ext uri="{BB962C8B-B14F-4D97-AF65-F5344CB8AC3E}">
        <p14:creationId xmlns:p14="http://schemas.microsoft.com/office/powerpoint/2010/main" val="2990719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err="1" smtClean="0"/>
              <a:t>Proposed</a:t>
            </a:r>
            <a:r>
              <a:rPr lang="nl-NL" baseline="0" dirty="0" smtClean="0"/>
              <a:t> </a:t>
            </a:r>
            <a:r>
              <a:rPr lang="nl-NL" baseline="0" dirty="0" err="1" smtClean="0"/>
              <a:t>a</a:t>
            </a:r>
            <a:r>
              <a:rPr lang="nl-NL" dirty="0" err="1" smtClean="0"/>
              <a:t>rticle</a:t>
            </a:r>
            <a:r>
              <a:rPr lang="nl-NL" dirty="0" smtClean="0"/>
              <a:t> 6:236 sub n DCC</a:t>
            </a:r>
          </a:p>
          <a:p>
            <a:endParaRPr lang="nl-NL" dirty="0" smtClean="0"/>
          </a:p>
          <a:p>
            <a:r>
              <a:rPr lang="nl-NL" i="1" dirty="0" smtClean="0"/>
              <a:t>"Bij een overeenkomst tussen een gebruiker en een wederpartij, natuurlijk persoon, die niet handelt in de uitoefening van een beroep of bedrijf, wordt als onredelijk bezwarend aangemerkt een in de algemene voorwaarden voorkomend beding […] dat voorziet in de beslechting van een geschil door een ander dan de rechter die volgens de wet bevoegd zou zijn, tenzij het de wederpartij een termijn gunt van tenminste een maand nadat de gebruiker zich schriftelijk jegens haar op het beding heeft beroepen, om voor beslechting van het geschil door de volgens de wet bevoegde rechter te kiezen"</a:t>
            </a:r>
          </a:p>
          <a:p>
            <a:endParaRPr lang="nl-NL" i="1" dirty="0" smtClean="0"/>
          </a:p>
          <a:p>
            <a:r>
              <a:rPr lang="nl-NL" i="0" dirty="0" smtClean="0"/>
              <a:t>Eén</a:t>
            </a:r>
            <a:r>
              <a:rPr lang="nl-NL" i="0" baseline="0" dirty="0" smtClean="0"/>
              <a:t> van de meest relevante wijzigingen voor de praktijk is de plaatsing van het arbitraal beding van de zwarte lijst. Dit betekent echter niet dat een ondernemer en een consument hun geschillen niet langer in arbitrage kunnen laten beslechten. Partijen kunnen – nadat het geschil is gerezen – een zogenaamd compromis sluiten waarin zij overeenkomen het geschil voor te leggen aan (een) arbiter(s). Daarnaast kan arbitrage rechtsgeldig overeengekomen worden in de algemene voorwaarden. Daartoe is wel vereist dat de consument een termijn van ten minste een maand wordt gegund om te kiezen voor de volgens de wet bevoegde rechter voor de beslechting van het geschil dat tussen partijen is gerezen. Het is voor de consument voldoende wanneer hij zijn keuze voor die rechter kenbaar maakt aan de partij die een beroep doet op het arbitrale beding. Voorziet het arbitraal beding niet in de voornoemde keuzemogelijkheid voor de consument, dan is het beding onredelijk bezwarend en dus vernietigbaar.</a:t>
            </a:r>
            <a:endParaRPr lang="nl-NL" i="0"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22</a:t>
            </a:fld>
            <a:endParaRPr lang="en-GB"/>
          </a:p>
        </p:txBody>
      </p:sp>
    </p:spTree>
    <p:extLst>
      <p:ext uri="{BB962C8B-B14F-4D97-AF65-F5344CB8AC3E}">
        <p14:creationId xmlns:p14="http://schemas.microsoft.com/office/powerpoint/2010/main" val="4117796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err="1" smtClean="0"/>
              <a:t>Proposed</a:t>
            </a:r>
            <a:r>
              <a:rPr lang="nl-NL" baseline="0" dirty="0" smtClean="0"/>
              <a:t> </a:t>
            </a:r>
            <a:r>
              <a:rPr lang="nl-NL" baseline="0" dirty="0" err="1" smtClean="0"/>
              <a:t>a</a:t>
            </a:r>
            <a:r>
              <a:rPr lang="nl-NL" dirty="0" err="1" smtClean="0"/>
              <a:t>rticle</a:t>
            </a:r>
            <a:r>
              <a:rPr lang="nl-NL" dirty="0" smtClean="0"/>
              <a:t> 6:236 sub n DCC</a:t>
            </a:r>
          </a:p>
          <a:p>
            <a:endParaRPr lang="nl-NL" dirty="0" smtClean="0"/>
          </a:p>
          <a:p>
            <a:r>
              <a:rPr lang="nl-NL" i="1" dirty="0" smtClean="0"/>
              <a:t>"Bij een overeenkomst tussen een gebruiker en een wederpartij, natuurlijk persoon, die niet handelt in de uitoefening van een beroep of bedrijf, wordt als onredelijk bezwarend aangemerkt een in de algemene voorwaarden voorkomend beding […] dat voorziet in de beslechting van een geschil door een ander dan de rechter die volgens de wet bevoegd zou zijn, tenzij het de wederpartij een termijn gunt van tenminste een maand nadat de gebruiker zich schriftelijk jegens haar op het beding heeft beroepen, om voor beslechting van het geschil door de volgens de wet bevoegde rechter te kiezen"</a:t>
            </a:r>
          </a:p>
          <a:p>
            <a:endParaRPr lang="nl-NL" i="1" dirty="0" smtClean="0"/>
          </a:p>
          <a:p>
            <a:r>
              <a:rPr lang="nl-NL" i="0" dirty="0" smtClean="0"/>
              <a:t>Eén</a:t>
            </a:r>
            <a:r>
              <a:rPr lang="nl-NL" i="0" baseline="0" dirty="0" smtClean="0"/>
              <a:t> van de meest relevante wijzigingen voor de praktijk is de plaatsing van het arbitraal beding van de zwarte lijst. Dit betekent echter niet dat een ondernemer en een consument hun geschillen niet langer in arbitrage kunnen laten beslechten. Partijen kunnen – nadat het geschil is gerezen – een zogenaamd compromis sluiten waarin zij overeenkomen het geschil voor te leggen aan (een) arbiter(s). Daarnaast kan arbitrage rechtsgeldig overeengekomen worden in de algemene voorwaarden. Daartoe is wel vereist dat de consument een termijn van ten minste een maand wordt gegund om te kiezen voor de volgens de wet bevoegde rechter voor de beslechting van het geschil dat tussen partijen is gerezen. Het is voor de consument voldoende wanneer hij zijn keuze voor die rechter kenbaar maakt aan de partij die een beroep doet op het arbitrale beding. Voorziet het arbitraal beding niet in de voornoemde keuzemogelijkheid voor de consument, dan is het beding onredelijk bezwarend en dus vernietigbaar.</a:t>
            </a:r>
            <a:endParaRPr lang="nl-NL" i="0"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23</a:t>
            </a:fld>
            <a:endParaRPr lang="en-GB"/>
          </a:p>
        </p:txBody>
      </p:sp>
    </p:spTree>
    <p:extLst>
      <p:ext uri="{BB962C8B-B14F-4D97-AF65-F5344CB8AC3E}">
        <p14:creationId xmlns:p14="http://schemas.microsoft.com/office/powerpoint/2010/main" val="4117796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Georgia" pitchFamily="18" charset="0"/>
                <a:ea typeface="+mn-ea"/>
                <a:cs typeface="+mn-cs"/>
              </a:rPr>
              <a:t>Verder is vastgelegd dat beslissingen van het scheidsgerecht waartegen geen gewoon rechtsmiddel (meer) openstaat, gezag van gewijsde hebben in een ander geschil tussen dezelfde partijen. Deze regeling bestond al voor de gewone overheidsrechtspraak en wordt hiermee nadrukkelijk ook van toepassing verklaard op arbitrage. Kort geding vonnissen van het scheidsgerecht hebben geen gezag van gewijsde, net zomin als vonnissen in kort geding van de overheidsrechter.</a:t>
            </a:r>
            <a:endParaRPr lang="nl-NL" sz="1200" u="sng" kern="1200" dirty="0" smtClean="0">
              <a:solidFill>
                <a:schemeClr val="tx1"/>
              </a:solidFill>
              <a:effectLst/>
              <a:latin typeface="Georgia" pitchFamily="18" charset="0"/>
              <a:ea typeface="+mn-ea"/>
              <a:cs typeface="+mn-cs"/>
            </a:endParaRPr>
          </a:p>
          <a:p>
            <a:endParaRPr lang="nl-NL" sz="1200" u="sng" kern="1200" dirty="0" smtClean="0">
              <a:solidFill>
                <a:schemeClr val="tx1"/>
              </a:solidFill>
              <a:effectLst/>
              <a:latin typeface="Georgia" pitchFamily="18" charset="0"/>
              <a:ea typeface="+mn-ea"/>
              <a:cs typeface="+mn-cs"/>
            </a:endParaRPr>
          </a:p>
          <a:p>
            <a:r>
              <a:rPr lang="nl-NL" sz="1200" u="none" kern="1200" dirty="0" err="1" smtClean="0">
                <a:solidFill>
                  <a:schemeClr val="tx1"/>
                </a:solidFill>
                <a:effectLst/>
                <a:latin typeface="Georgia" pitchFamily="18" charset="0"/>
                <a:ea typeface="+mn-ea"/>
                <a:cs typeface="+mn-cs"/>
              </a:rPr>
              <a:t>Proposed</a:t>
            </a:r>
            <a:r>
              <a:rPr lang="nl-NL" sz="1200" u="none" kern="1200" baseline="0" dirty="0" smtClean="0">
                <a:solidFill>
                  <a:schemeClr val="tx1"/>
                </a:solidFill>
                <a:effectLst/>
                <a:latin typeface="Georgia" pitchFamily="18" charset="0"/>
                <a:ea typeface="+mn-ea"/>
                <a:cs typeface="+mn-cs"/>
              </a:rPr>
              <a:t> </a:t>
            </a:r>
            <a:r>
              <a:rPr lang="nl-NL" sz="1200" u="none" kern="1200" baseline="0" dirty="0" err="1" smtClean="0">
                <a:solidFill>
                  <a:schemeClr val="tx1"/>
                </a:solidFill>
                <a:effectLst/>
                <a:latin typeface="Georgia" pitchFamily="18" charset="0"/>
                <a:ea typeface="+mn-ea"/>
                <a:cs typeface="+mn-cs"/>
              </a:rPr>
              <a:t>article</a:t>
            </a:r>
            <a:r>
              <a:rPr lang="nl-NL" sz="1200" u="none" kern="1200" baseline="0" dirty="0" smtClean="0">
                <a:solidFill>
                  <a:schemeClr val="tx1"/>
                </a:solidFill>
                <a:effectLst/>
                <a:latin typeface="Georgia" pitchFamily="18" charset="0"/>
                <a:ea typeface="+mn-ea"/>
                <a:cs typeface="+mn-cs"/>
              </a:rPr>
              <a:t> 1059 CCP:</a:t>
            </a:r>
          </a:p>
          <a:p>
            <a:endParaRPr lang="nl-NL" sz="1200" u="none"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Beslissingen die de rechtsbetrekking in geschil betreffen en zijn vervat in een in kracht van gewijsde gegaan arbitraal vonnis hebben in een ander geding tussen dezelfde partijen gezag van gewijsde met ingang van de dag waarop zij zijn gegeven. Artikel 236, tweede en derde lid, is van overeenkomstige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eerste lid geldt niet voor beslissingen als bedoeld in artikel 1043b betreffende een voorlopige voorziening. 3. Een in kracht van gewijsde gegaan arbitraal vonnis als bedoeld in het eerste lid heeft bindende kracht tussen dezelfde partijen in </a:t>
            </a:r>
            <a:r>
              <a:rPr lang="nl-NL" sz="1200" kern="1200" dirty="0" smtClean="0">
                <a:solidFill>
                  <a:schemeClr val="tx1"/>
                </a:solidFill>
                <a:effectLst/>
                <a:latin typeface="Georgia" pitchFamily="18" charset="0"/>
                <a:ea typeface="+mn-ea"/>
                <a:cs typeface="+mn-cs"/>
              </a:rPr>
              <a:t> </a:t>
            </a:r>
            <a:endParaRPr lang="en-US" dirty="0" smtClean="0"/>
          </a:p>
          <a:p>
            <a:endParaRPr lang="en-US" dirty="0" smtClean="0"/>
          </a:p>
          <a:p>
            <a:r>
              <a:rPr lang="nl-NL" sz="1200" kern="1200" dirty="0" smtClean="0">
                <a:solidFill>
                  <a:schemeClr val="tx1"/>
                </a:solidFill>
                <a:effectLst/>
                <a:latin typeface="Georgia" pitchFamily="18" charset="0"/>
                <a:ea typeface="+mn-ea"/>
                <a:cs typeface="+mn-cs"/>
              </a:rPr>
              <a:t>Voordat een arbitraal vonnis in Nederland ten uitvoer kan worden gelegd, is en blijft het uiteraard (gelet op onder meer het Verdrag van New York) nodig om daartoe verlof van de voorzieningenrechter te verkrijgen: het exequatur. Tegen een verlofverlening staan geen gewone rechtsmiddelen open, tegen een afwijzing wél; dat is een van de internationale standaard afwijkende regel. De Hoge Raad heeft in het </a:t>
            </a:r>
            <a:r>
              <a:rPr lang="nl-NL" sz="1200" kern="1200" dirty="0" err="1" smtClean="0">
                <a:solidFill>
                  <a:schemeClr val="tx1"/>
                </a:solidFill>
                <a:effectLst/>
                <a:latin typeface="Georgia" pitchFamily="18" charset="0"/>
                <a:ea typeface="+mn-ea"/>
                <a:cs typeface="+mn-cs"/>
              </a:rPr>
              <a:t>Yukos</a:t>
            </a:r>
            <a:r>
              <a:rPr lang="nl-NL" sz="1200" kern="1200" dirty="0" smtClean="0">
                <a:solidFill>
                  <a:schemeClr val="tx1"/>
                </a:solidFill>
                <a:effectLst/>
                <a:latin typeface="Georgia" pitchFamily="18" charset="0"/>
                <a:ea typeface="+mn-ea"/>
                <a:cs typeface="+mn-cs"/>
              </a:rPr>
              <a:t>-arrest van 25 juni 2010 (NJ 2012, 55) geoordeeld dat, gelet op het discriminatieverbod van art. III van het Verdrag van New York die asymmetrische regel niet alleen geldt voor binnenlandse arbitrale vonnissen, maar ook voor buitenlandse arbitrale vonnissen die onder dat verdrag vallen. Het is dus volgens de Hoge Raad niet mogelijk een rechtsmiddel aan te wenden tegen de verlening van een exequatur in Nederland voor een in het buitenland gewezen arbitraal vonnis waarop het Verdrag van New York van toepassing is. Dit arrest heeft echter veel stof doen opwaaien.</a:t>
            </a:r>
          </a:p>
          <a:p>
            <a:r>
              <a:rPr lang="nl-NL" sz="1200" kern="1200" dirty="0" smtClean="0">
                <a:solidFill>
                  <a:schemeClr val="tx1"/>
                </a:solidFill>
                <a:effectLst/>
                <a:latin typeface="Georgia" pitchFamily="18" charset="0"/>
                <a:ea typeface="+mn-ea"/>
                <a:cs typeface="+mn-cs"/>
              </a:rPr>
              <a:t>Ten opzichte van het huidige recht wordt in het wetsvoorstel ook mogelijk gemaakt dat voor een </a:t>
            </a:r>
            <a:r>
              <a:rPr lang="nl-NL" sz="1200" kern="1200" dirty="0" err="1" smtClean="0">
                <a:solidFill>
                  <a:schemeClr val="tx1"/>
                </a:solidFill>
                <a:effectLst/>
                <a:latin typeface="Georgia" pitchFamily="18" charset="0"/>
                <a:ea typeface="+mn-ea"/>
                <a:cs typeface="+mn-cs"/>
              </a:rPr>
              <a:t>executeerbaar</a:t>
            </a:r>
            <a:r>
              <a:rPr lang="nl-NL" sz="1200" kern="1200" dirty="0" smtClean="0">
                <a:solidFill>
                  <a:schemeClr val="tx1"/>
                </a:solidFill>
                <a:effectLst/>
                <a:latin typeface="Georgia" pitchFamily="18" charset="0"/>
                <a:ea typeface="+mn-ea"/>
                <a:cs typeface="+mn-cs"/>
              </a:rPr>
              <a:t> tussenvonnis verlof tot tenuitvoerlegging wordt verkregen.</a:t>
            </a:r>
          </a:p>
          <a:p>
            <a:endParaRPr lang="en-US" dirty="0" smtClean="0"/>
          </a:p>
          <a:p>
            <a:r>
              <a:rPr lang="en-US" dirty="0" smtClean="0"/>
              <a:t>Proposed article 1062 CCP:</a:t>
            </a:r>
          </a:p>
          <a:p>
            <a:endParaRPr lang="en-US" dirty="0" smtClean="0"/>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tenuitvoerlegging in Nederland van een arbitraal vonnis kan eerst plaatsvinden nadat de voorzieningenrechter van de rechtbank van het arrondissement waarin de plaats van arbitrage is gelegen daartoe op verzoek van een der partijen verlof heeft verleend.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verlof wordt aangetekend op het origineel van het vonnis of, zo geen nederlegging heeft plaatsgevonden, opgenomen in een beschikking. De griffier zendt ten spoedigste aan de partijen een gewaarmerkt afschrift van het vonnis, met het daarop aangetekend verlof tot tenuitvoerlegging of een gewaarmerkt afschrift van de beschikking waarbij het verlof tot tenuitvoerlegging is verleend.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Verleent de voorzieningenrechter van de rechtbank het verlof tot tenuitvoerlegging, dan staan de wederpartij van de verzoeker slechts de rechtsmiddelen genoemd in artikel 1064, open.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Vernietiging of herroeping van het arbitraal vonnis brengt van rechtswege die van het verlof tot tenuitvoerlegging met zich mede. </a:t>
            </a:r>
          </a:p>
          <a:p>
            <a:pPr marL="228600" indent="-228600">
              <a:buAutoNum type="arabicPeriod"/>
            </a:pPr>
            <a:endParaRPr lang="nl-NL" sz="1200" b="0" i="0" u="none" strike="noStrike" kern="1200" baseline="0" dirty="0" smtClean="0">
              <a:solidFill>
                <a:schemeClr val="tx1"/>
              </a:solidFill>
              <a:latin typeface="Georgia" pitchFamily="18" charset="0"/>
              <a:ea typeface="+mn-ea"/>
              <a:cs typeface="+mn-cs"/>
            </a:endParaRPr>
          </a:p>
          <a:p>
            <a:pPr marL="0" indent="0">
              <a:buNone/>
            </a:pPr>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1063 CCP:</a:t>
            </a:r>
          </a:p>
          <a:p>
            <a:pPr marL="0" indent="0">
              <a:buNone/>
            </a:pPr>
            <a:endParaRPr lang="nl-NL" sz="1200" b="0" i="0" u="none" strike="noStrike" kern="1200" baseline="0" dirty="0" smtClean="0">
              <a:solidFill>
                <a:schemeClr val="tx1"/>
              </a:solidFill>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voorzieningenrechter van de rechtbank kan de tenuitvoerlegging van het arbitraal vonnis slechts weigeren, indien hem na een summierlijk onderzoek is gebleken dat het aannemelijk is dat het vonnis zal worden vernietigd op een van de gronden genoemd in artikel 1065, eerste lid, of herroepen op een van de gronden genoemd in artikel 1068, eerste lid, dan wel indien in strijd met artikel 1056 een dwangsom is opgelegd. In dit laatste geval betreft de weigering alleen de tenuitvoerlegging van de dwangsom.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Als de termijn voor het instellen van een vordering tot vernietiging als bedoeld in artikel 1064a is verstreken, dan kan de voorzieningenrechter van de rechtbank het verlof tot tenuitvoerlegging van het arbitraal vonnis slechts weigeren, indien hem na een summierlijk onderzoek is gebleken dat het aannemelijk is dat het vonnis in strijd is met artikel 1065, eerste lid, onder e.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griffier zendt ten spoedigste aan de partijen een gewaarmerkt afschrift van de beschikking van de voorzieningenrechter van de rechtbank waarbij het verlof tot tenuitvoerlegging wordt geweigerd.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Tegen de beschikking waarbij het verlof tot tenuitvoerlegging wordt geweigerd, kan hoger beroep bij het gerechtshof worden ingesteld.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Indien het verlof tot tenuitvoerlegging ook in hoger beroep niet wordt verleend, kan beroep in cassatie worden ingesteld.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Indien in hoger beroep of na beroep in cassatie het verlof tot tenuitvoerlegging alsnog wordt verleend, is het bepaalde in artikel 1062, derde lid, van overeenkomstige toepassing. </a:t>
            </a:r>
            <a:endParaRPr lang="en-US" i="1" dirty="0" smtClean="0"/>
          </a:p>
          <a:p>
            <a:endParaRPr lang="en-US" dirty="0" smtClean="0"/>
          </a:p>
          <a:p>
            <a:r>
              <a:rPr lang="en-US" dirty="0" smtClean="0"/>
              <a:t>In case of the annulment of an arbitral award, the jurisdiction of the state court will only revive in case the arbitral award has been annulled on the basis of lack of a valid arbitration agreement. </a:t>
            </a:r>
          </a:p>
          <a:p>
            <a:endParaRPr lang="en-US" dirty="0" smtClean="0"/>
          </a:p>
          <a:p>
            <a:r>
              <a:rPr lang="en-US" dirty="0" smtClean="0"/>
              <a:t>Proposed</a:t>
            </a:r>
            <a:r>
              <a:rPr lang="en-US" baseline="0" dirty="0" smtClean="0"/>
              <a:t> article 1067 CCP:</a:t>
            </a:r>
          </a:p>
          <a:p>
            <a:endParaRPr lang="en-US" baseline="0" dirty="0" smtClean="0"/>
          </a:p>
          <a:p>
            <a:r>
              <a:rPr lang="nl-NL" sz="1200" b="0" i="1" u="none" strike="noStrike" kern="1200" baseline="0" dirty="0" smtClean="0">
                <a:solidFill>
                  <a:schemeClr val="tx1"/>
                </a:solidFill>
                <a:latin typeface="Georgia" pitchFamily="18" charset="0"/>
                <a:ea typeface="+mn-ea"/>
                <a:cs typeface="+mn-cs"/>
              </a:rPr>
              <a:t>Zodra het arrest waarbij een arbitraal vonnis is vernietigd onherroepelijk is geworden, herleeft de bevoegdheid van de gewone rechter, indien en </a:t>
            </a:r>
            <a:r>
              <a:rPr lang="nl-NL" sz="1200" b="0" i="1" u="none" strike="noStrike" kern="1200" baseline="0" dirty="0" err="1" smtClean="0">
                <a:solidFill>
                  <a:schemeClr val="tx1"/>
                </a:solidFill>
                <a:latin typeface="Georgia" pitchFamily="18" charset="0"/>
                <a:ea typeface="+mn-ea"/>
                <a:cs typeface="+mn-cs"/>
              </a:rPr>
              <a:t>voorzover</a:t>
            </a:r>
            <a:r>
              <a:rPr lang="nl-NL" sz="1200" b="0" i="1" u="none" strike="noStrike" kern="1200" baseline="0" dirty="0" smtClean="0">
                <a:solidFill>
                  <a:schemeClr val="tx1"/>
                </a:solidFill>
                <a:latin typeface="Georgia" pitchFamily="18" charset="0"/>
                <a:ea typeface="+mn-ea"/>
                <a:cs typeface="+mn-cs"/>
              </a:rPr>
              <a:t> het arbitraal vonnis is vernietigd op grond van het ontbreken van een geldige overeenkomst tot arbitrage. Indien en </a:t>
            </a:r>
            <a:r>
              <a:rPr lang="nl-NL" sz="1200" b="0" i="1" u="none" strike="noStrike" kern="1200" baseline="0" dirty="0" err="1" smtClean="0">
                <a:solidFill>
                  <a:schemeClr val="tx1"/>
                </a:solidFill>
                <a:latin typeface="Georgia" pitchFamily="18" charset="0"/>
                <a:ea typeface="+mn-ea"/>
                <a:cs typeface="+mn-cs"/>
              </a:rPr>
              <a:t>voorzover</a:t>
            </a:r>
            <a:r>
              <a:rPr lang="nl-NL" sz="1200" b="0" i="1" u="none" strike="noStrike" kern="1200" baseline="0" dirty="0" smtClean="0">
                <a:solidFill>
                  <a:schemeClr val="tx1"/>
                </a:solidFill>
                <a:latin typeface="Georgia" pitchFamily="18" charset="0"/>
                <a:ea typeface="+mn-ea"/>
                <a:cs typeface="+mn-cs"/>
              </a:rPr>
              <a:t> het arbitraal vonnis wordt vernietigd op een andere grond, blijft de overeenkomst tot arbitrage van kracht, tenzij de partijen anders zijn overeengekomen. </a:t>
            </a:r>
            <a:endParaRPr lang="en-US" i="1" dirty="0" smtClean="0"/>
          </a:p>
          <a:p>
            <a:endParaRPr lang="en-US" dirty="0" smtClean="0"/>
          </a:p>
          <a:p>
            <a:r>
              <a:rPr lang="en-US" dirty="0" smtClean="0"/>
              <a:t>Other suggested changes of the proposal relate to the possibility for a party to request the assistance of a Dutch state court with respect to foreign arbitration proceedings (i.e. arbitration proceedings seated outside the Netherlands). In this respect it is noted that the proposal does not distinguish domestic arbitration from international arbitration, which distinction is based on the parties’ places of residence. Such distinction would not fit into the existing Dutch arbitration law’s one-tier system in which it is irrelevant whether the parties reside in or outside the Netherlands. The Dutch Ministry of Security and Justice also deems this distinction to be unnecessary in view of the present state of communication technology. </a:t>
            </a:r>
            <a:r>
              <a:rPr lang="nl-NL" sz="1200" kern="1200" dirty="0" smtClean="0">
                <a:solidFill>
                  <a:schemeClr val="tx1"/>
                </a:solidFill>
                <a:effectLst/>
                <a:latin typeface="Georgia" pitchFamily="18" charset="0"/>
                <a:ea typeface="+mn-ea"/>
                <a:cs typeface="+mn-cs"/>
              </a:rPr>
              <a:t>Het betreft hier de mogelijkheid voor de Nederlandse rechter om assistentie te verlenen met betrekking tot </a:t>
            </a:r>
            <a:r>
              <a:rPr lang="nl-NL" sz="1200" kern="1200" dirty="0" err="1" smtClean="0">
                <a:solidFill>
                  <a:schemeClr val="tx1"/>
                </a:solidFill>
                <a:effectLst/>
                <a:latin typeface="Georgia" pitchFamily="18" charset="0"/>
                <a:ea typeface="+mn-ea"/>
                <a:cs typeface="+mn-cs"/>
              </a:rPr>
              <a:t>arbitrages</a:t>
            </a:r>
            <a:r>
              <a:rPr lang="nl-NL" sz="1200" kern="1200" dirty="0" smtClean="0">
                <a:solidFill>
                  <a:schemeClr val="tx1"/>
                </a:solidFill>
                <a:effectLst/>
                <a:latin typeface="Georgia" pitchFamily="18" charset="0"/>
                <a:ea typeface="+mn-ea"/>
                <a:cs typeface="+mn-cs"/>
              </a:rPr>
              <a:t> buiten Nederland. Zo is de rechter bevoegd voorlopige bewijsmaatregelen te treffen. Ook is het mogelijk om een rechter-commissaris te benoemen als een getuige die in Nederland woont of verblijft niet vrijwillig in de buitenlandse arbitrageprocedure verschijnt. Vooralsnog kunnen deze verzoeken uitsluitend worden gedaan via de route van het Haags Bewijsverdrag 1970 en de EG-Bewijsverordening.</a:t>
            </a:r>
          </a:p>
          <a:p>
            <a:endParaRPr lang="nl-NL" sz="1200" kern="1200" dirty="0" smtClean="0">
              <a:solidFill>
                <a:schemeClr val="tx1"/>
              </a:solidFill>
              <a:effectLst/>
              <a:latin typeface="Georgia" pitchFamily="18" charset="0"/>
              <a:ea typeface="+mn-ea"/>
              <a:cs typeface="+mn-cs"/>
            </a:endParaRPr>
          </a:p>
          <a:p>
            <a:r>
              <a:rPr lang="nl-NL" sz="1200" kern="1200" dirty="0" err="1" smtClean="0">
                <a:solidFill>
                  <a:schemeClr val="tx1"/>
                </a:solidFill>
                <a:effectLst/>
                <a:latin typeface="Georgia" pitchFamily="18" charset="0"/>
                <a:ea typeface="+mn-ea"/>
                <a:cs typeface="+mn-cs"/>
              </a:rPr>
              <a:t>Proposed</a:t>
            </a:r>
            <a:r>
              <a:rPr lang="nl-NL" sz="1200" kern="1200" dirty="0" smtClean="0">
                <a:solidFill>
                  <a:schemeClr val="tx1"/>
                </a:solidFill>
                <a:effectLst/>
                <a:latin typeface="Georgia" pitchFamily="18" charset="0"/>
                <a:ea typeface="+mn-ea"/>
                <a:cs typeface="+mn-cs"/>
              </a:rPr>
              <a:t> </a:t>
            </a:r>
            <a:r>
              <a:rPr lang="nl-NL" sz="1200" kern="1200" dirty="0" err="1" smtClean="0">
                <a:solidFill>
                  <a:schemeClr val="tx1"/>
                </a:solidFill>
                <a:effectLst/>
                <a:latin typeface="Georgia" pitchFamily="18" charset="0"/>
                <a:ea typeface="+mn-ea"/>
                <a:cs typeface="+mn-cs"/>
              </a:rPr>
              <a:t>article</a:t>
            </a:r>
            <a:r>
              <a:rPr lang="nl-NL" sz="1200" kern="1200" dirty="0" smtClean="0">
                <a:solidFill>
                  <a:schemeClr val="tx1"/>
                </a:solidFill>
                <a:effectLst/>
                <a:latin typeface="Georgia" pitchFamily="18" charset="0"/>
                <a:ea typeface="+mn-ea"/>
                <a:cs typeface="+mn-cs"/>
              </a:rPr>
              <a:t> 1074a CCP:</a:t>
            </a:r>
          </a:p>
          <a:p>
            <a:endParaRPr lang="nl-NL" sz="1200" kern="1200" dirty="0" smtClean="0">
              <a:solidFill>
                <a:schemeClr val="tx1"/>
              </a:solidFill>
              <a:effectLst/>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De overeenkomst waaruit voortvloeit dat arbitrage buiten Nederland moet plaatsvinden, belet niet dat een partij de Nederlandse rechter verzoekt om een maatregel tot bewaring van recht of zich wendt tot de voorzieningenrechter van de rechtbank of de kantonrechter in kort geding overeenkomstig artikel 254. </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1074b CCP:</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Een overeenkomst tot arbitrage waaruit voortvloeit dat arbitrage buiten Nederland moet plaatsvinden, belet niet dat een partij de Nederlandse rechter verzoekt een voorlopig getuigenverhoor, een voorlopig deskundigenbericht of een voorlopige plaatsopneming en bezichtiging in Nederland te bevelen.</a:t>
            </a:r>
            <a:r>
              <a:rPr lang="nl-NL" sz="1200" b="0" i="0" u="none" strike="noStrike" kern="1200" baseline="0" dirty="0" smtClean="0">
                <a:solidFill>
                  <a:schemeClr val="tx1"/>
                </a:solidFill>
                <a:latin typeface="Georgia" pitchFamily="18" charset="0"/>
                <a:ea typeface="+mn-ea"/>
                <a:cs typeface="+mn-cs"/>
              </a:rPr>
              <a:t> </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1074c CCP:</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Een overeenkomst tot arbitrage waaruit voortvloeit dat arbitrage buiten Nederland moet plaatsvinden, belet niet dat een partij de gewone rechter verzoekt een rechter-commissaris te benoemen indien een getuige die in Nederland woont of feitelijk verblijf houdt, niet vrijwillig verschijnt. In dat geval zijn de bepalingen van artikel 1041a, eerste tot en met derde lid, van overeenkomstige toepassing.</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1074d CCP:</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Indien in de gevallen genoemd in de artikelen 1074a tot en met 1074c een partij zich voor alle weren beroept op het bestaan van een overeenkomst tot arbitrage, verklaart de rechter zich onbevoegd, tenzij de overeenkomst tot arbitrage ongeldig is onder het op die overeenkomst toepasselijke recht. De rechter kan zich ook onbevoegd verklaren indien hij onder de omstandigheden van het geval daartoe aanleiding ziet.</a:t>
            </a:r>
            <a:r>
              <a:rPr lang="nl-NL" sz="1200" b="0" i="0" u="none" strike="noStrike" kern="1200" baseline="0" dirty="0" smtClean="0">
                <a:solidFill>
                  <a:schemeClr val="tx1"/>
                </a:solidFill>
                <a:latin typeface="Georgia" pitchFamily="18" charset="0"/>
                <a:ea typeface="+mn-ea"/>
                <a:cs typeface="+mn-cs"/>
              </a:rPr>
              <a:t> </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31 EEX-Verordening:</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In de wetgeving van een lidstaat vastgestelde voorlopig en bewarende maatregelen kunnen bij de gerechten van die staat worden aangevraagd, zelfs indien een gerecht van een andere lidstaat krachtens verordening bevoegd is van het bodemgeschil kennis te nemen.</a:t>
            </a:r>
            <a:endParaRPr lang="en-US" i="1" dirty="0" smtClean="0"/>
          </a:p>
          <a:p>
            <a:endParaRPr lang="en-US" dirty="0" smtClean="0"/>
          </a:p>
          <a:p>
            <a:r>
              <a:rPr lang="en-US" dirty="0" smtClean="0"/>
              <a:t>The introduction of institutional challenge proceedings will be applauded by international arbitration institutions like ICC and PCA. Some regarded it unhelpful for Netherlands based arbitrations that the consultation proposal did not allow for institutional challenge proceedings. </a:t>
            </a:r>
            <a:r>
              <a:rPr lang="nl-NL" sz="1200" kern="1200" dirty="0" smtClean="0">
                <a:solidFill>
                  <a:schemeClr val="tx1"/>
                </a:solidFill>
                <a:effectLst/>
                <a:latin typeface="Georgia" pitchFamily="18" charset="0"/>
                <a:ea typeface="+mn-ea"/>
                <a:cs typeface="+mn-cs"/>
              </a:rPr>
              <a:t>Met betrekking tot een verzoek om wraking geldt dat partijen, indien zij dit zijn overeengekomen, in plaats van de voorzieningenrechter (zoals onder het huidige recht), zelf een onafhankelijke derde kunnen aanwijzen die een dergelijk verzoek behandelt en beoordeelt. Als een wrakingsregeling voorziet in een onafhankelijke beoordeling, bijvoorbeeld door een arbitrage-instituut, dan kan deze procedure dus ook worden gebruikt. Dit sluit aan bij de internationale arbitragepraktijk.</a:t>
            </a:r>
            <a:endParaRPr lang="nl-NL" sz="1200" u="sng" kern="1200" dirty="0" smtClean="0">
              <a:solidFill>
                <a:schemeClr val="tx1"/>
              </a:solidFill>
              <a:effectLst/>
              <a:latin typeface="Georgia" pitchFamily="18" charset="0"/>
              <a:ea typeface="+mn-ea"/>
              <a:cs typeface="+mn-cs"/>
            </a:endParaRPr>
          </a:p>
          <a:p>
            <a:endParaRPr lang="nl-NL" sz="1200" u="sng" kern="1200" dirty="0" smtClean="0">
              <a:solidFill>
                <a:schemeClr val="tx1"/>
              </a:solidFill>
              <a:effectLst/>
              <a:latin typeface="Georgia" pitchFamily="18" charset="0"/>
              <a:ea typeface="+mn-ea"/>
              <a:cs typeface="+mn-cs"/>
            </a:endParaRPr>
          </a:p>
          <a:p>
            <a:r>
              <a:rPr lang="nl-NL" sz="1200" u="none" kern="1200" dirty="0" err="1" smtClean="0">
                <a:solidFill>
                  <a:schemeClr val="tx1"/>
                </a:solidFill>
                <a:effectLst/>
                <a:latin typeface="Georgia" pitchFamily="18" charset="0"/>
                <a:ea typeface="+mn-ea"/>
                <a:cs typeface="+mn-cs"/>
              </a:rPr>
              <a:t>Proposed</a:t>
            </a:r>
            <a:r>
              <a:rPr lang="nl-NL" sz="1200" u="none" kern="1200" baseline="0" dirty="0" smtClean="0">
                <a:solidFill>
                  <a:schemeClr val="tx1"/>
                </a:solidFill>
                <a:effectLst/>
                <a:latin typeface="Georgia" pitchFamily="18" charset="0"/>
                <a:ea typeface="+mn-ea"/>
                <a:cs typeface="+mn-cs"/>
              </a:rPr>
              <a:t> </a:t>
            </a:r>
            <a:r>
              <a:rPr lang="nl-NL" sz="1200" u="none" kern="1200" baseline="0" dirty="0" err="1" smtClean="0">
                <a:solidFill>
                  <a:schemeClr val="tx1"/>
                </a:solidFill>
                <a:effectLst/>
                <a:latin typeface="Georgia" pitchFamily="18" charset="0"/>
                <a:ea typeface="+mn-ea"/>
                <a:cs typeface="+mn-cs"/>
              </a:rPr>
              <a:t>article</a:t>
            </a:r>
            <a:r>
              <a:rPr lang="nl-NL" sz="1200" u="none" kern="1200" baseline="0" dirty="0" smtClean="0">
                <a:solidFill>
                  <a:schemeClr val="tx1"/>
                </a:solidFill>
                <a:effectLst/>
                <a:latin typeface="Georgia" pitchFamily="18" charset="0"/>
                <a:ea typeface="+mn-ea"/>
                <a:cs typeface="+mn-cs"/>
              </a:rPr>
              <a:t> 1035 CCP:</a:t>
            </a:r>
          </a:p>
          <a:p>
            <a:endParaRPr lang="nl-NL" sz="1200" u="none"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wrakende partij brengt de wraking onder opgave van redenen schriftelijk ter kennis van de betrokken arbiter, de wederpartij en, indien het scheidsgerecht uit meerdere arbiters bestaat, de mede-arbiters. De kennisgeving wordt gedaan binnen vier weken na de dag van ontvangst van de mededeling als bedoeld in artikel 1034 of, bij gebreke daarvan, binnen vier weken nadat de reden tot wraking aan de wrakende partij bekend is geworden.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Trekt een gewraakte arbiter zich niet binnen twee weken na de dag van de ontvangst van een tijdig uitgebrachte kennisgeving als bedoeld in het eerste lid terug, dan wordt over de gegrondheid van de wraking op verzoek van de meest gerede partij door de voorzieningenrechter van de rechtbank beslist. Het verzoek wordt gedaan binnen twee weken na de dag van ontvangst van de schriftelijke mededeling van de gewraakte arbiter dat hij zich niet terugtrekt, of bij gebreke daarvan, binnen zes weken na de dag van ontvangst van de kennisgeving.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Trekt de gewraakte arbiter zich terug of wordt diens wraking door de voorzieningenrechter van de rechtbank gegrond bevonden, dan wordt hij vervangen volgens de regelen welke van toepassing waren op zijn oorspronkelijke benoeming, tenzij de partijen een andere wijze van vervanging zijn overeengekomen. Artikel 1030, tweede en derde lid, is van overeenkomstige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Trekt een gewraakte arbiter zich terug, dan impliceert dit niet een aanvaarding van de gegrondheid van de redenen tot wraking.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kan het arbitraal geding schorsen vanaf de dag van ontvangst van de tijdig uitgebrachte kennisgeving, als bedoeld in het eerste lid, of nadien, hangende de wrakingsprocedure, vanaf het moment dat het scheidsgerecht daarvoor in aanmerking acht te komen. Indien de wraking niet ontvankelijk dan wel niet gegrond wordt bevonden, wordt het geding, indien het geschorst was, hervat in de stand waarin het zich bevindt.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Bij overeenkomst kunnen de partijen de termijnen als bedoeld in het eerste en tweede lid van dit artikel verkorten of verlengen. </a:t>
            </a:r>
          </a:p>
          <a:p>
            <a:pPr marL="228600" indent="-228600">
              <a:buAutoNum type="arabicPeriod"/>
            </a:pPr>
            <a:r>
              <a:rPr lang="nl-NL" sz="1200" b="1" i="1" u="none" strike="noStrike" kern="1200" baseline="0" dirty="0" smtClean="0">
                <a:solidFill>
                  <a:schemeClr val="tx1"/>
                </a:solidFill>
                <a:latin typeface="Georgia" pitchFamily="18" charset="0"/>
                <a:ea typeface="+mn-ea"/>
                <a:cs typeface="+mn-cs"/>
              </a:rPr>
              <a:t>Bij overeenkomst kunnen partijen voorzien in de behandeling van een verzoek tot wraking door een onafhankelijke derde anders dan de voorzieningenrechter van de rechtbank.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Een partij die redenen heeft een arbiter te wraken, legt deze redenen aan een verzoek tot wraking overeenkomstig de bepalingen van dit artikel ten grondslag op straffe van verval van recht zich daarop later in het arbitraal geding of bij de rechter te beroepen. </a:t>
            </a:r>
            <a:endParaRPr lang="nl-NL" i="1" u="none"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24</a:t>
            </a:fld>
            <a:endParaRPr lang="en-GB"/>
          </a:p>
        </p:txBody>
      </p:sp>
    </p:spTree>
    <p:extLst>
      <p:ext uri="{BB962C8B-B14F-4D97-AF65-F5344CB8AC3E}">
        <p14:creationId xmlns:p14="http://schemas.microsoft.com/office/powerpoint/2010/main" val="2837825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Georgia" pitchFamily="18" charset="0"/>
                <a:ea typeface="+mn-ea"/>
                <a:cs typeface="+mn-cs"/>
              </a:rPr>
              <a:t>Verder is vastgelegd dat beslissingen van het scheidsgerecht waartegen geen gewoon rechtsmiddel (meer) openstaat, gezag van gewijsde hebben in een ander geschil tussen dezelfde partijen. Deze regeling bestond al voor de gewone overheidsrechtspraak en wordt hiermee nadrukkelijk ook van toepassing verklaard op arbitrage. Kort geding vonnissen van het scheidsgerecht hebben geen gezag van gewijsde, net zomin als vonnissen in kort geding van de overheidsrechter.</a:t>
            </a:r>
            <a:endParaRPr lang="nl-NL" sz="1200" u="sng" kern="1200" dirty="0" smtClean="0">
              <a:solidFill>
                <a:schemeClr val="tx1"/>
              </a:solidFill>
              <a:effectLst/>
              <a:latin typeface="Georgia" pitchFamily="18" charset="0"/>
              <a:ea typeface="+mn-ea"/>
              <a:cs typeface="+mn-cs"/>
            </a:endParaRPr>
          </a:p>
          <a:p>
            <a:endParaRPr lang="nl-NL" sz="1200" u="sng" kern="1200" dirty="0" smtClean="0">
              <a:solidFill>
                <a:schemeClr val="tx1"/>
              </a:solidFill>
              <a:effectLst/>
              <a:latin typeface="Georgia" pitchFamily="18" charset="0"/>
              <a:ea typeface="+mn-ea"/>
              <a:cs typeface="+mn-cs"/>
            </a:endParaRPr>
          </a:p>
          <a:p>
            <a:r>
              <a:rPr lang="nl-NL" sz="1200" u="none" kern="1200" dirty="0" err="1" smtClean="0">
                <a:solidFill>
                  <a:schemeClr val="tx1"/>
                </a:solidFill>
                <a:effectLst/>
                <a:latin typeface="Georgia" pitchFamily="18" charset="0"/>
                <a:ea typeface="+mn-ea"/>
                <a:cs typeface="+mn-cs"/>
              </a:rPr>
              <a:t>Proposed</a:t>
            </a:r>
            <a:r>
              <a:rPr lang="nl-NL" sz="1200" u="none" kern="1200" baseline="0" dirty="0" smtClean="0">
                <a:solidFill>
                  <a:schemeClr val="tx1"/>
                </a:solidFill>
                <a:effectLst/>
                <a:latin typeface="Georgia" pitchFamily="18" charset="0"/>
                <a:ea typeface="+mn-ea"/>
                <a:cs typeface="+mn-cs"/>
              </a:rPr>
              <a:t> </a:t>
            </a:r>
            <a:r>
              <a:rPr lang="nl-NL" sz="1200" u="none" kern="1200" baseline="0" dirty="0" err="1" smtClean="0">
                <a:solidFill>
                  <a:schemeClr val="tx1"/>
                </a:solidFill>
                <a:effectLst/>
                <a:latin typeface="Georgia" pitchFamily="18" charset="0"/>
                <a:ea typeface="+mn-ea"/>
                <a:cs typeface="+mn-cs"/>
              </a:rPr>
              <a:t>article</a:t>
            </a:r>
            <a:r>
              <a:rPr lang="nl-NL" sz="1200" u="none" kern="1200" baseline="0" dirty="0" smtClean="0">
                <a:solidFill>
                  <a:schemeClr val="tx1"/>
                </a:solidFill>
                <a:effectLst/>
                <a:latin typeface="Georgia" pitchFamily="18" charset="0"/>
                <a:ea typeface="+mn-ea"/>
                <a:cs typeface="+mn-cs"/>
              </a:rPr>
              <a:t> 1059 CCP:</a:t>
            </a:r>
          </a:p>
          <a:p>
            <a:endParaRPr lang="nl-NL" sz="1200" u="none"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Beslissingen die de rechtsbetrekking in geschil betreffen en zijn vervat in een in kracht van gewijsde gegaan arbitraal vonnis hebben in een ander geding tussen dezelfde partijen gezag van gewijsde met ingang van de dag waarop zij zijn gegeven. Artikel 236, tweede en derde lid, is van overeenkomstige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eerste lid geldt niet voor beslissingen als bedoeld in artikel 1043b betreffende een voorlopige voorziening. 3. Een in kracht van gewijsde gegaan arbitraal vonnis als bedoeld in het eerste lid heeft bindende kracht tussen dezelfde partijen in </a:t>
            </a:r>
            <a:r>
              <a:rPr lang="nl-NL" sz="1200" kern="1200" dirty="0" smtClean="0">
                <a:solidFill>
                  <a:schemeClr val="tx1"/>
                </a:solidFill>
                <a:effectLst/>
                <a:latin typeface="Georgia" pitchFamily="18" charset="0"/>
                <a:ea typeface="+mn-ea"/>
                <a:cs typeface="+mn-cs"/>
              </a:rPr>
              <a:t> </a:t>
            </a:r>
            <a:endParaRPr lang="en-US" dirty="0" smtClean="0"/>
          </a:p>
          <a:p>
            <a:endParaRPr lang="en-US" dirty="0" smtClean="0"/>
          </a:p>
          <a:p>
            <a:r>
              <a:rPr lang="nl-NL" sz="1200" kern="1200" dirty="0" smtClean="0">
                <a:solidFill>
                  <a:schemeClr val="tx1"/>
                </a:solidFill>
                <a:effectLst/>
                <a:latin typeface="Georgia" pitchFamily="18" charset="0"/>
                <a:ea typeface="+mn-ea"/>
                <a:cs typeface="+mn-cs"/>
              </a:rPr>
              <a:t>Voordat een arbitraal vonnis in Nederland ten uitvoer kan worden gelegd, is en blijft het uiteraard (gelet op onder meer het Verdrag van New York) nodig om daartoe verlof van de voorzieningenrechter te verkrijgen: het exequatur. Tegen een verlofverlening staan geen gewone rechtsmiddelen open, tegen een afwijzing wél; dat is een van de internationale standaard afwijkende regel. De Hoge Raad heeft in het </a:t>
            </a:r>
            <a:r>
              <a:rPr lang="nl-NL" sz="1200" kern="1200" dirty="0" err="1" smtClean="0">
                <a:solidFill>
                  <a:schemeClr val="tx1"/>
                </a:solidFill>
                <a:effectLst/>
                <a:latin typeface="Georgia" pitchFamily="18" charset="0"/>
                <a:ea typeface="+mn-ea"/>
                <a:cs typeface="+mn-cs"/>
              </a:rPr>
              <a:t>Yukos</a:t>
            </a:r>
            <a:r>
              <a:rPr lang="nl-NL" sz="1200" kern="1200" dirty="0" smtClean="0">
                <a:solidFill>
                  <a:schemeClr val="tx1"/>
                </a:solidFill>
                <a:effectLst/>
                <a:latin typeface="Georgia" pitchFamily="18" charset="0"/>
                <a:ea typeface="+mn-ea"/>
                <a:cs typeface="+mn-cs"/>
              </a:rPr>
              <a:t>-arrest van 25 juni 2010 (NJ 2012, 55) geoordeeld dat, gelet op het discriminatieverbod van art. III van het Verdrag van New York die asymmetrische regel niet alleen geldt voor binnenlandse arbitrale vonnissen, maar ook voor buitenlandse arbitrale vonnissen die onder dat verdrag vallen. Het is dus volgens de Hoge Raad niet mogelijk een rechtsmiddel aan te wenden tegen de verlening van een exequatur in Nederland voor een in het buitenland gewezen arbitraal vonnis waarop het Verdrag van New York van toepassing is. Dit arrest heeft echter veel stof doen opwaaien.</a:t>
            </a:r>
          </a:p>
          <a:p>
            <a:r>
              <a:rPr lang="nl-NL" sz="1200" kern="1200" dirty="0" smtClean="0">
                <a:solidFill>
                  <a:schemeClr val="tx1"/>
                </a:solidFill>
                <a:effectLst/>
                <a:latin typeface="Georgia" pitchFamily="18" charset="0"/>
                <a:ea typeface="+mn-ea"/>
                <a:cs typeface="+mn-cs"/>
              </a:rPr>
              <a:t>Ten opzichte van het huidige recht wordt in het wetsvoorstel ook mogelijk gemaakt dat voor een </a:t>
            </a:r>
            <a:r>
              <a:rPr lang="nl-NL" sz="1200" kern="1200" dirty="0" err="1" smtClean="0">
                <a:solidFill>
                  <a:schemeClr val="tx1"/>
                </a:solidFill>
                <a:effectLst/>
                <a:latin typeface="Georgia" pitchFamily="18" charset="0"/>
                <a:ea typeface="+mn-ea"/>
                <a:cs typeface="+mn-cs"/>
              </a:rPr>
              <a:t>executeerbaar</a:t>
            </a:r>
            <a:r>
              <a:rPr lang="nl-NL" sz="1200" kern="1200" dirty="0" smtClean="0">
                <a:solidFill>
                  <a:schemeClr val="tx1"/>
                </a:solidFill>
                <a:effectLst/>
                <a:latin typeface="Georgia" pitchFamily="18" charset="0"/>
                <a:ea typeface="+mn-ea"/>
                <a:cs typeface="+mn-cs"/>
              </a:rPr>
              <a:t> tussenvonnis verlof tot tenuitvoerlegging wordt verkregen.</a:t>
            </a:r>
          </a:p>
          <a:p>
            <a:endParaRPr lang="en-US" dirty="0" smtClean="0"/>
          </a:p>
          <a:p>
            <a:r>
              <a:rPr lang="en-US" dirty="0" smtClean="0"/>
              <a:t>Proposed article 1062 CCP:</a:t>
            </a:r>
          </a:p>
          <a:p>
            <a:endParaRPr lang="en-US" dirty="0" smtClean="0"/>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tenuitvoerlegging in Nederland van een arbitraal vonnis kan eerst plaatsvinden nadat de voorzieningenrechter van de rechtbank van het arrondissement waarin de plaats van arbitrage is gelegen daartoe op verzoek van een der partijen verlof heeft verleend.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verlof wordt aangetekend op het origineel van het vonnis of, zo geen nederlegging heeft plaatsgevonden, opgenomen in een beschikking. De griffier zendt ten spoedigste aan de partijen een gewaarmerkt afschrift van het vonnis, met het daarop aangetekend verlof tot tenuitvoerlegging of een gewaarmerkt afschrift van de beschikking waarbij het verlof tot tenuitvoerlegging is verleend.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Verleent de voorzieningenrechter van de rechtbank het verlof tot tenuitvoerlegging, dan staan de wederpartij van de verzoeker slechts de rechtsmiddelen genoemd in artikel 1064, open.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Vernietiging of herroeping van het arbitraal vonnis brengt van rechtswege die van het verlof tot tenuitvoerlegging met zich mede. </a:t>
            </a:r>
          </a:p>
          <a:p>
            <a:pPr marL="228600" indent="-228600">
              <a:buAutoNum type="arabicPeriod"/>
            </a:pPr>
            <a:endParaRPr lang="nl-NL" sz="1200" b="0" i="0" u="none" strike="noStrike" kern="1200" baseline="0" dirty="0" smtClean="0">
              <a:solidFill>
                <a:schemeClr val="tx1"/>
              </a:solidFill>
              <a:latin typeface="Georgia" pitchFamily="18" charset="0"/>
              <a:ea typeface="+mn-ea"/>
              <a:cs typeface="+mn-cs"/>
            </a:endParaRPr>
          </a:p>
          <a:p>
            <a:pPr marL="0" indent="0">
              <a:buNone/>
            </a:pPr>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1063 CCP:</a:t>
            </a:r>
          </a:p>
          <a:p>
            <a:pPr marL="0" indent="0">
              <a:buNone/>
            </a:pPr>
            <a:endParaRPr lang="nl-NL" sz="1200" b="0" i="0" u="none" strike="noStrike" kern="1200" baseline="0" dirty="0" smtClean="0">
              <a:solidFill>
                <a:schemeClr val="tx1"/>
              </a:solidFill>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voorzieningenrechter van de rechtbank kan de tenuitvoerlegging van het arbitraal vonnis slechts weigeren, indien hem na een summierlijk onderzoek is gebleken dat het aannemelijk is dat het vonnis zal worden vernietigd op een van de gronden genoemd in artikel 1065, eerste lid, of herroepen op een van de gronden genoemd in artikel 1068, eerste lid, dan wel indien in strijd met artikel 1056 een dwangsom is opgelegd. In dit laatste geval betreft de weigering alleen de tenuitvoerlegging van de dwangsom.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Als de termijn voor het instellen van een vordering tot vernietiging als bedoeld in artikel 1064a is verstreken, dan kan de voorzieningenrechter van de rechtbank het verlof tot tenuitvoerlegging van het arbitraal vonnis slechts weigeren, indien hem na een summierlijk onderzoek is gebleken dat het aannemelijk is dat het vonnis in strijd is met artikel 1065, eerste lid, onder e.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griffier zendt ten spoedigste aan de partijen een gewaarmerkt afschrift van de beschikking van de voorzieningenrechter van de rechtbank waarbij het verlof tot tenuitvoerlegging wordt geweigerd.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Tegen de beschikking waarbij het verlof tot tenuitvoerlegging wordt geweigerd, kan hoger beroep bij het gerechtshof worden ingesteld.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Indien het verlof tot tenuitvoerlegging ook in hoger beroep niet wordt verleend, kan beroep in cassatie worden ingesteld.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Indien in hoger beroep of na beroep in cassatie het verlof tot tenuitvoerlegging alsnog wordt verleend, is het bepaalde in artikel 1062, derde lid, van overeenkomstige toepassing. </a:t>
            </a:r>
            <a:endParaRPr lang="en-US" i="1" dirty="0" smtClean="0"/>
          </a:p>
          <a:p>
            <a:endParaRPr lang="en-US" dirty="0" smtClean="0"/>
          </a:p>
          <a:p>
            <a:r>
              <a:rPr lang="en-US" dirty="0" smtClean="0"/>
              <a:t>In case of the annulment of an arbitral award, the jurisdiction of the state court will only revive in case the arbitral award has been annulled on the basis of lack of a valid arbitration agreement. </a:t>
            </a:r>
          </a:p>
          <a:p>
            <a:endParaRPr lang="en-US" dirty="0" smtClean="0"/>
          </a:p>
          <a:p>
            <a:r>
              <a:rPr lang="en-US" dirty="0" smtClean="0"/>
              <a:t>Proposed</a:t>
            </a:r>
            <a:r>
              <a:rPr lang="en-US" baseline="0" dirty="0" smtClean="0"/>
              <a:t> article 1067 CCP:</a:t>
            </a:r>
          </a:p>
          <a:p>
            <a:endParaRPr lang="en-US" baseline="0" dirty="0" smtClean="0"/>
          </a:p>
          <a:p>
            <a:r>
              <a:rPr lang="nl-NL" sz="1200" b="0" i="1" u="none" strike="noStrike" kern="1200" baseline="0" dirty="0" smtClean="0">
                <a:solidFill>
                  <a:schemeClr val="tx1"/>
                </a:solidFill>
                <a:latin typeface="Georgia" pitchFamily="18" charset="0"/>
                <a:ea typeface="+mn-ea"/>
                <a:cs typeface="+mn-cs"/>
              </a:rPr>
              <a:t>Zodra het arrest waarbij een arbitraal vonnis is vernietigd onherroepelijk is geworden, herleeft de bevoegdheid van de gewone rechter, indien en </a:t>
            </a:r>
            <a:r>
              <a:rPr lang="nl-NL" sz="1200" b="0" i="1" u="none" strike="noStrike" kern="1200" baseline="0" dirty="0" err="1" smtClean="0">
                <a:solidFill>
                  <a:schemeClr val="tx1"/>
                </a:solidFill>
                <a:latin typeface="Georgia" pitchFamily="18" charset="0"/>
                <a:ea typeface="+mn-ea"/>
                <a:cs typeface="+mn-cs"/>
              </a:rPr>
              <a:t>voorzover</a:t>
            </a:r>
            <a:r>
              <a:rPr lang="nl-NL" sz="1200" b="0" i="1" u="none" strike="noStrike" kern="1200" baseline="0" dirty="0" smtClean="0">
                <a:solidFill>
                  <a:schemeClr val="tx1"/>
                </a:solidFill>
                <a:latin typeface="Georgia" pitchFamily="18" charset="0"/>
                <a:ea typeface="+mn-ea"/>
                <a:cs typeface="+mn-cs"/>
              </a:rPr>
              <a:t> het arbitraal vonnis is vernietigd op grond van het ontbreken van een geldige overeenkomst tot arbitrage. Indien en </a:t>
            </a:r>
            <a:r>
              <a:rPr lang="nl-NL" sz="1200" b="0" i="1" u="none" strike="noStrike" kern="1200" baseline="0" dirty="0" err="1" smtClean="0">
                <a:solidFill>
                  <a:schemeClr val="tx1"/>
                </a:solidFill>
                <a:latin typeface="Georgia" pitchFamily="18" charset="0"/>
                <a:ea typeface="+mn-ea"/>
                <a:cs typeface="+mn-cs"/>
              </a:rPr>
              <a:t>voorzover</a:t>
            </a:r>
            <a:r>
              <a:rPr lang="nl-NL" sz="1200" b="0" i="1" u="none" strike="noStrike" kern="1200" baseline="0" dirty="0" smtClean="0">
                <a:solidFill>
                  <a:schemeClr val="tx1"/>
                </a:solidFill>
                <a:latin typeface="Georgia" pitchFamily="18" charset="0"/>
                <a:ea typeface="+mn-ea"/>
                <a:cs typeface="+mn-cs"/>
              </a:rPr>
              <a:t> het arbitraal vonnis wordt vernietigd op een andere grond, blijft de overeenkomst tot arbitrage van kracht, tenzij de partijen anders zijn overeengekomen. </a:t>
            </a:r>
            <a:endParaRPr lang="en-US" i="1" dirty="0" smtClean="0"/>
          </a:p>
          <a:p>
            <a:endParaRPr lang="en-US" dirty="0" smtClean="0"/>
          </a:p>
          <a:p>
            <a:r>
              <a:rPr lang="en-US" dirty="0" smtClean="0"/>
              <a:t>Other suggested changes of the proposal relate to the possibility for a party to request the assistance of a Dutch state court with respect to foreign arbitration proceedings (i.e. arbitration proceedings seated outside the Netherlands). In this respect it is noted that the proposal does not distinguish domestic arbitration from international arbitration, which distinction is based on the parties’ places of residence. Such distinction would not fit into the existing Dutch arbitration law’s one-tier system in which it is irrelevant whether the parties reside in or outside the Netherlands. The Dutch Ministry of Security and Justice also deems this distinction to be unnecessary in view of the present state of communication technology. </a:t>
            </a:r>
            <a:r>
              <a:rPr lang="nl-NL" sz="1200" kern="1200" dirty="0" smtClean="0">
                <a:solidFill>
                  <a:schemeClr val="tx1"/>
                </a:solidFill>
                <a:effectLst/>
                <a:latin typeface="Georgia" pitchFamily="18" charset="0"/>
                <a:ea typeface="+mn-ea"/>
                <a:cs typeface="+mn-cs"/>
              </a:rPr>
              <a:t>Het betreft hier de mogelijkheid voor de Nederlandse rechter om assistentie te verlenen met betrekking tot </a:t>
            </a:r>
            <a:r>
              <a:rPr lang="nl-NL" sz="1200" kern="1200" dirty="0" err="1" smtClean="0">
                <a:solidFill>
                  <a:schemeClr val="tx1"/>
                </a:solidFill>
                <a:effectLst/>
                <a:latin typeface="Georgia" pitchFamily="18" charset="0"/>
                <a:ea typeface="+mn-ea"/>
                <a:cs typeface="+mn-cs"/>
              </a:rPr>
              <a:t>arbitrages</a:t>
            </a:r>
            <a:r>
              <a:rPr lang="nl-NL" sz="1200" kern="1200" dirty="0" smtClean="0">
                <a:solidFill>
                  <a:schemeClr val="tx1"/>
                </a:solidFill>
                <a:effectLst/>
                <a:latin typeface="Georgia" pitchFamily="18" charset="0"/>
                <a:ea typeface="+mn-ea"/>
                <a:cs typeface="+mn-cs"/>
              </a:rPr>
              <a:t> buiten Nederland. Zo is de rechter bevoegd voorlopige bewijsmaatregelen te treffen. Ook is het mogelijk om een rechter-commissaris te benoemen als een getuige die in Nederland woont of verblijft niet vrijwillig in de buitenlandse arbitrageprocedure verschijnt. Vooralsnog kunnen deze verzoeken uitsluitend worden gedaan via de route van het Haags Bewijsverdrag 1970 en de EG-Bewijsverordening.</a:t>
            </a:r>
          </a:p>
          <a:p>
            <a:endParaRPr lang="nl-NL" sz="1200" kern="1200" dirty="0" smtClean="0">
              <a:solidFill>
                <a:schemeClr val="tx1"/>
              </a:solidFill>
              <a:effectLst/>
              <a:latin typeface="Georgia" pitchFamily="18" charset="0"/>
              <a:ea typeface="+mn-ea"/>
              <a:cs typeface="+mn-cs"/>
            </a:endParaRPr>
          </a:p>
          <a:p>
            <a:r>
              <a:rPr lang="nl-NL" sz="1200" kern="1200" dirty="0" err="1" smtClean="0">
                <a:solidFill>
                  <a:schemeClr val="tx1"/>
                </a:solidFill>
                <a:effectLst/>
                <a:latin typeface="Georgia" pitchFamily="18" charset="0"/>
                <a:ea typeface="+mn-ea"/>
                <a:cs typeface="+mn-cs"/>
              </a:rPr>
              <a:t>Proposed</a:t>
            </a:r>
            <a:r>
              <a:rPr lang="nl-NL" sz="1200" kern="1200" dirty="0" smtClean="0">
                <a:solidFill>
                  <a:schemeClr val="tx1"/>
                </a:solidFill>
                <a:effectLst/>
                <a:latin typeface="Georgia" pitchFamily="18" charset="0"/>
                <a:ea typeface="+mn-ea"/>
                <a:cs typeface="+mn-cs"/>
              </a:rPr>
              <a:t> </a:t>
            </a:r>
            <a:r>
              <a:rPr lang="nl-NL" sz="1200" kern="1200" dirty="0" err="1" smtClean="0">
                <a:solidFill>
                  <a:schemeClr val="tx1"/>
                </a:solidFill>
                <a:effectLst/>
                <a:latin typeface="Georgia" pitchFamily="18" charset="0"/>
                <a:ea typeface="+mn-ea"/>
                <a:cs typeface="+mn-cs"/>
              </a:rPr>
              <a:t>article</a:t>
            </a:r>
            <a:r>
              <a:rPr lang="nl-NL" sz="1200" kern="1200" dirty="0" smtClean="0">
                <a:solidFill>
                  <a:schemeClr val="tx1"/>
                </a:solidFill>
                <a:effectLst/>
                <a:latin typeface="Georgia" pitchFamily="18" charset="0"/>
                <a:ea typeface="+mn-ea"/>
                <a:cs typeface="+mn-cs"/>
              </a:rPr>
              <a:t> 1074a CCP:</a:t>
            </a:r>
          </a:p>
          <a:p>
            <a:endParaRPr lang="nl-NL" sz="1200" kern="1200" dirty="0" smtClean="0">
              <a:solidFill>
                <a:schemeClr val="tx1"/>
              </a:solidFill>
              <a:effectLst/>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De overeenkomst waaruit voortvloeit dat arbitrage buiten Nederland moet plaatsvinden, belet niet dat een partij de Nederlandse rechter verzoekt om een maatregel tot bewaring van recht of zich wendt tot de voorzieningenrechter van de rechtbank of de kantonrechter in kort geding overeenkomstig artikel 254. </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1074b CCP:</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Een overeenkomst tot arbitrage waaruit voortvloeit dat arbitrage buiten Nederland moet plaatsvinden, belet niet dat een partij de Nederlandse rechter verzoekt een voorlopig getuigenverhoor, een voorlopig deskundigenbericht of een voorlopige plaatsopneming en bezichtiging in Nederland te bevelen.</a:t>
            </a:r>
            <a:r>
              <a:rPr lang="nl-NL" sz="1200" b="0" i="0" u="none" strike="noStrike" kern="1200" baseline="0" dirty="0" smtClean="0">
                <a:solidFill>
                  <a:schemeClr val="tx1"/>
                </a:solidFill>
                <a:latin typeface="Georgia" pitchFamily="18" charset="0"/>
                <a:ea typeface="+mn-ea"/>
                <a:cs typeface="+mn-cs"/>
              </a:rPr>
              <a:t> </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1074c CCP:</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Een overeenkomst tot arbitrage waaruit voortvloeit dat arbitrage buiten Nederland moet plaatsvinden, belet niet dat een partij de gewone rechter verzoekt een rechter-commissaris te benoemen indien een getuige die in Nederland woont of feitelijk verblijf houdt, niet vrijwillig verschijnt. In dat geval zijn de bepalingen van artikel 1041a, eerste tot en met derde lid, van overeenkomstige toepassing.</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Proposed</a:t>
            </a:r>
            <a:r>
              <a:rPr lang="nl-NL" sz="1200" b="0" i="0" u="none" strike="noStrike" kern="1200" baseline="0" dirty="0" smtClean="0">
                <a:solidFill>
                  <a:schemeClr val="tx1"/>
                </a:solidFill>
                <a:latin typeface="Georgia" pitchFamily="18" charset="0"/>
                <a:ea typeface="+mn-ea"/>
                <a:cs typeface="+mn-cs"/>
              </a:rPr>
              <a:t> </a:t>
            </a:r>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1074d CCP:</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Indien in de gevallen genoemd in de artikelen 1074a tot en met 1074c een partij zich voor alle weren beroept op het bestaan van een overeenkomst tot arbitrage, verklaart de rechter zich onbevoegd, tenzij de overeenkomst tot arbitrage ongeldig is onder het op die overeenkomst toepasselijke recht. De rechter kan zich ook onbevoegd verklaren indien hij onder de omstandigheden van het geval daartoe aanleiding ziet.</a:t>
            </a:r>
            <a:r>
              <a:rPr lang="nl-NL" sz="1200" b="0" i="0" u="none" strike="noStrike" kern="1200" baseline="0" dirty="0" smtClean="0">
                <a:solidFill>
                  <a:schemeClr val="tx1"/>
                </a:solidFill>
                <a:latin typeface="Georgia" pitchFamily="18" charset="0"/>
                <a:ea typeface="+mn-ea"/>
                <a:cs typeface="+mn-cs"/>
              </a:rPr>
              <a:t> </a:t>
            </a:r>
          </a:p>
          <a:p>
            <a:endParaRPr lang="nl-NL" sz="1200" b="0" i="0" u="none" strike="noStrike" kern="1200" baseline="0" dirty="0" smtClean="0">
              <a:solidFill>
                <a:schemeClr val="tx1"/>
              </a:solidFill>
              <a:latin typeface="Georgia" pitchFamily="18" charset="0"/>
              <a:ea typeface="+mn-ea"/>
              <a:cs typeface="+mn-cs"/>
            </a:endParaRPr>
          </a:p>
          <a:p>
            <a:r>
              <a:rPr lang="nl-NL" sz="1200" b="0" i="0" u="none" strike="noStrike" kern="1200" baseline="0" dirty="0" err="1" smtClean="0">
                <a:solidFill>
                  <a:schemeClr val="tx1"/>
                </a:solidFill>
                <a:latin typeface="Georgia" pitchFamily="18" charset="0"/>
                <a:ea typeface="+mn-ea"/>
                <a:cs typeface="+mn-cs"/>
              </a:rPr>
              <a:t>Article</a:t>
            </a:r>
            <a:r>
              <a:rPr lang="nl-NL" sz="1200" b="0" i="0" u="none" strike="noStrike" kern="1200" baseline="0" dirty="0" smtClean="0">
                <a:solidFill>
                  <a:schemeClr val="tx1"/>
                </a:solidFill>
                <a:latin typeface="Georgia" pitchFamily="18" charset="0"/>
                <a:ea typeface="+mn-ea"/>
                <a:cs typeface="+mn-cs"/>
              </a:rPr>
              <a:t> 31 EEX-Verordening:</a:t>
            </a:r>
          </a:p>
          <a:p>
            <a:endParaRPr lang="nl-NL" sz="1200" b="0" i="0" u="none" strike="noStrike" kern="1200" baseline="0" dirty="0" smtClean="0">
              <a:solidFill>
                <a:schemeClr val="tx1"/>
              </a:solidFill>
              <a:latin typeface="Georgia" pitchFamily="18" charset="0"/>
              <a:ea typeface="+mn-ea"/>
              <a:cs typeface="+mn-cs"/>
            </a:endParaRPr>
          </a:p>
          <a:p>
            <a:r>
              <a:rPr lang="nl-NL" sz="1200" b="0" i="1" u="none" strike="noStrike" kern="1200" baseline="0" dirty="0" smtClean="0">
                <a:solidFill>
                  <a:schemeClr val="tx1"/>
                </a:solidFill>
                <a:latin typeface="Georgia" pitchFamily="18" charset="0"/>
                <a:ea typeface="+mn-ea"/>
                <a:cs typeface="+mn-cs"/>
              </a:rPr>
              <a:t>In de wetgeving van een lidstaat vastgestelde voorlopig en bewarende maatregelen kunnen bij de gerechten van die staat worden aangevraagd, zelfs indien een gerecht van een andere lidstaat krachtens verordening bevoegd is van het bodemgeschil kennis </a:t>
            </a:r>
            <a:r>
              <a:rPr lang="nl-NL" sz="1200" b="0" i="1" u="none" strike="noStrike" kern="1200" baseline="0" smtClean="0">
                <a:solidFill>
                  <a:schemeClr val="tx1"/>
                </a:solidFill>
                <a:latin typeface="Georgia" pitchFamily="18" charset="0"/>
                <a:ea typeface="+mn-ea"/>
                <a:cs typeface="+mn-cs"/>
              </a:rPr>
              <a:t>te nemen.</a:t>
            </a:r>
            <a:endParaRPr lang="en-US" i="1" dirty="0" smtClean="0"/>
          </a:p>
          <a:p>
            <a:endParaRPr lang="en-US" dirty="0" smtClean="0"/>
          </a:p>
          <a:p>
            <a:r>
              <a:rPr lang="en-US" dirty="0" smtClean="0"/>
              <a:t>The introduction of institutional challenge proceedings will be applauded by international arbitration institutions like ICC and PCA. Some regarded it unhelpful for Netherlands based arbitrations that the consultation proposal did not allow for institutional challenge proceedings. </a:t>
            </a:r>
            <a:r>
              <a:rPr lang="nl-NL" sz="1200" kern="1200" dirty="0" smtClean="0">
                <a:solidFill>
                  <a:schemeClr val="tx1"/>
                </a:solidFill>
                <a:effectLst/>
                <a:latin typeface="Georgia" pitchFamily="18" charset="0"/>
                <a:ea typeface="+mn-ea"/>
                <a:cs typeface="+mn-cs"/>
              </a:rPr>
              <a:t>Met betrekking tot een verzoek om wraking geldt dat partijen, indien zij dit zijn overeengekomen, in plaats van de voorzieningenrechter (zoals onder het huidige recht), zelf een onafhankelijke derde kunnen aanwijzen die een dergelijk verzoek behandelt en beoordeelt. Als een wrakingsregeling voorziet in een onafhankelijke beoordeling, bijvoorbeeld door een arbitrage-instituut, dan kan deze procedure dus ook worden gebruikt. Dit sluit aan bij de internationale arbitragepraktijk.</a:t>
            </a:r>
            <a:endParaRPr lang="nl-NL" sz="1200" u="sng" kern="1200" dirty="0" smtClean="0">
              <a:solidFill>
                <a:schemeClr val="tx1"/>
              </a:solidFill>
              <a:effectLst/>
              <a:latin typeface="Georgia" pitchFamily="18" charset="0"/>
              <a:ea typeface="+mn-ea"/>
              <a:cs typeface="+mn-cs"/>
            </a:endParaRPr>
          </a:p>
          <a:p>
            <a:endParaRPr lang="nl-NL" sz="1200" u="sng" kern="1200" dirty="0" smtClean="0">
              <a:solidFill>
                <a:schemeClr val="tx1"/>
              </a:solidFill>
              <a:effectLst/>
              <a:latin typeface="Georgia" pitchFamily="18" charset="0"/>
              <a:ea typeface="+mn-ea"/>
              <a:cs typeface="+mn-cs"/>
            </a:endParaRPr>
          </a:p>
          <a:p>
            <a:r>
              <a:rPr lang="nl-NL" sz="1200" u="none" kern="1200" dirty="0" err="1" smtClean="0">
                <a:solidFill>
                  <a:schemeClr val="tx1"/>
                </a:solidFill>
                <a:effectLst/>
                <a:latin typeface="Georgia" pitchFamily="18" charset="0"/>
                <a:ea typeface="+mn-ea"/>
                <a:cs typeface="+mn-cs"/>
              </a:rPr>
              <a:t>Proposed</a:t>
            </a:r>
            <a:r>
              <a:rPr lang="nl-NL" sz="1200" u="none" kern="1200" baseline="0" dirty="0" smtClean="0">
                <a:solidFill>
                  <a:schemeClr val="tx1"/>
                </a:solidFill>
                <a:effectLst/>
                <a:latin typeface="Georgia" pitchFamily="18" charset="0"/>
                <a:ea typeface="+mn-ea"/>
                <a:cs typeface="+mn-cs"/>
              </a:rPr>
              <a:t> </a:t>
            </a:r>
            <a:r>
              <a:rPr lang="nl-NL" sz="1200" u="none" kern="1200" baseline="0" dirty="0" err="1" smtClean="0">
                <a:solidFill>
                  <a:schemeClr val="tx1"/>
                </a:solidFill>
                <a:effectLst/>
                <a:latin typeface="Georgia" pitchFamily="18" charset="0"/>
                <a:ea typeface="+mn-ea"/>
                <a:cs typeface="+mn-cs"/>
              </a:rPr>
              <a:t>article</a:t>
            </a:r>
            <a:r>
              <a:rPr lang="nl-NL" sz="1200" u="none" kern="1200" baseline="0" dirty="0" smtClean="0">
                <a:solidFill>
                  <a:schemeClr val="tx1"/>
                </a:solidFill>
                <a:effectLst/>
                <a:latin typeface="Georgia" pitchFamily="18" charset="0"/>
                <a:ea typeface="+mn-ea"/>
                <a:cs typeface="+mn-cs"/>
              </a:rPr>
              <a:t> 1035 CCP:</a:t>
            </a:r>
          </a:p>
          <a:p>
            <a:endParaRPr lang="nl-NL" sz="1200" u="none"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wrakende partij brengt de wraking onder opgave van redenen schriftelijk ter kennis van de betrokken arbiter, de wederpartij en, indien het scheidsgerecht uit meerdere arbiters bestaat, de mede-arbiters. De kennisgeving wordt gedaan binnen vier weken na de dag van ontvangst van de mededeling als bedoeld in artikel 1034 of, bij gebreke daarvan, binnen vier weken nadat de reden tot wraking aan de wrakende partij bekend is geworden.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Trekt een gewraakte arbiter zich niet binnen twee weken na de dag van de ontvangst van een tijdig uitgebrachte kennisgeving als bedoeld in het eerste lid terug, dan wordt over de gegrondheid van de wraking op verzoek van de meest gerede partij door de voorzieningenrechter van de rechtbank beslist. Het verzoek wordt gedaan binnen twee weken na de dag van ontvangst van de schriftelijke mededeling van de gewraakte arbiter dat hij zich niet terugtrekt, of bij gebreke daarvan, binnen zes weken na de dag van ontvangst van de kennisgeving.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Trekt de gewraakte arbiter zich terug of wordt diens wraking door de voorzieningenrechter van de rechtbank gegrond bevonden, dan wordt hij vervangen volgens de regelen welke van toepassing waren op zijn oorspronkelijke benoeming, tenzij de partijen een andere wijze van vervanging zijn overeengekomen. Artikel 1030, tweede en derde lid, is van overeenkomstige toepassing.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Trekt een gewraakte arbiter zich terug, dan impliceert dit niet een aanvaarding van de gegrondheid van de redenen tot wraking.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Het scheidsgerecht kan het arbitraal geding schorsen vanaf de dag van ontvangst van de tijdig uitgebrachte kennisgeving, als bedoeld in het eerste lid, of nadien, hangende de wrakingsprocedure, vanaf het moment dat het scheidsgerecht daarvoor in aanmerking acht te komen. Indien de wraking niet ontvankelijk dan wel niet gegrond wordt bevonden, wordt het geding, indien het geschorst was, hervat in de stand waarin het zich bevindt.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Bij overeenkomst kunnen de partijen de termijnen als bedoeld in het eerste en tweede lid van dit artikel verkorten of verlengen. </a:t>
            </a:r>
          </a:p>
          <a:p>
            <a:pPr marL="228600" indent="-228600">
              <a:buAutoNum type="arabicPeriod"/>
            </a:pPr>
            <a:r>
              <a:rPr lang="nl-NL" sz="1200" b="1" i="1" u="none" strike="noStrike" kern="1200" baseline="0" dirty="0" smtClean="0">
                <a:solidFill>
                  <a:schemeClr val="tx1"/>
                </a:solidFill>
                <a:latin typeface="Georgia" pitchFamily="18" charset="0"/>
                <a:ea typeface="+mn-ea"/>
                <a:cs typeface="+mn-cs"/>
              </a:rPr>
              <a:t>Bij overeenkomst kunnen partijen voorzien in de behandeling van een verzoek tot wraking door een onafhankelijke derde anders dan de voorzieningenrechter van de rechtbank.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Een partij die redenen heeft een arbiter te wraken, legt deze redenen aan een verzoek tot wraking overeenkomstig de bepalingen van dit artikel ten grondslag op straffe van verval van recht zich daarop later in het arbitraal geding of bij de rechter te beroepen. </a:t>
            </a:r>
            <a:endParaRPr lang="nl-NL" i="1" u="none"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25</a:t>
            </a:fld>
            <a:endParaRPr lang="en-GB"/>
          </a:p>
        </p:txBody>
      </p:sp>
    </p:spTree>
    <p:extLst>
      <p:ext uri="{BB962C8B-B14F-4D97-AF65-F5344CB8AC3E}">
        <p14:creationId xmlns:p14="http://schemas.microsoft.com/office/powerpoint/2010/main" val="2837825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27</a:t>
            </a:fld>
            <a:endParaRPr lang="en-GB"/>
          </a:p>
        </p:txBody>
      </p:sp>
    </p:spTree>
    <p:extLst>
      <p:ext uri="{BB962C8B-B14F-4D97-AF65-F5344CB8AC3E}">
        <p14:creationId xmlns:p14="http://schemas.microsoft.com/office/powerpoint/2010/main" val="3597455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342197-D094-48A9-BD5F-96BA9E85DA1C}" type="slidenum">
              <a:rPr lang="en-GB"/>
              <a:pPr/>
              <a:t>28</a:t>
            </a:fld>
            <a:endParaRPr lang="en-GB"/>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consultation</a:t>
            </a:r>
            <a:r>
              <a:rPr lang="en-US" baseline="0" dirty="0" smtClean="0"/>
              <a:t> version of the </a:t>
            </a:r>
            <a:r>
              <a:rPr lang="en-US" dirty="0" smtClean="0"/>
              <a:t>revision also introduced a provision pursuant to which the arbitration proceedings would be confidential and all persons involved in those proceedings would have a duty to adhere to confidentiality, except when the parties had stipulated or the law provided otherwise. Such provision on the confidentiality of arbitration was already adopted in e.g. the NAI rules, and it seems to stay</a:t>
            </a:r>
            <a:r>
              <a:rPr lang="en-US" baseline="0" dirty="0" smtClean="0"/>
              <a:t> this way since the proposed provision has been deleted. It will now be up to the parties to include a confidentiality provision in their arbitration agreement, or to opt for a set of arbitration rules that include such provision.</a:t>
            </a:r>
            <a:r>
              <a:rPr lang="en-US" dirty="0" smtClean="0"/>
              <a:t> </a:t>
            </a:r>
            <a:endParaRPr lang="nl-NL"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9</a:t>
            </a:fld>
            <a:endParaRPr lang="en-GB"/>
          </a:p>
        </p:txBody>
      </p:sp>
    </p:spTree>
    <p:extLst>
      <p:ext uri="{BB962C8B-B14F-4D97-AF65-F5344CB8AC3E}">
        <p14:creationId xmlns:p14="http://schemas.microsoft.com/office/powerpoint/2010/main" val="1636149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Netherlands has been in the forefront of international arbitration for the last two centuries. In 1838 it enacted its national arbitration law in the Dutch Code of Civil Procedure (“DCCP”). Subsequently, it became the home of inter alia the Permanent Court of Arbitration, the Iran-US Claims Tribunal, P.R.I.M.E. Finance (see here), the Netherlands Arbitration Institute (“NAI”), Maritime arbitration institute TAMARA and numerous other private arbitration institutions. The arbitration law of 1838 was later revised on the basis of the UNCITRAL Model Law of 1985. The current 1986 Dutch arbitration law was one of the most modern national arbitration laws of its time, aiming to facilitate international </a:t>
            </a:r>
            <a:r>
              <a:rPr lang="en-US" dirty="0" err="1" smtClean="0"/>
              <a:t>harmonisation</a:t>
            </a:r>
            <a:r>
              <a:rPr lang="en-US" dirty="0" smtClean="0"/>
              <a:t> and unification of arbitration law to make arbitration in the Netherlands both nationally and internationally attractive. The arbitration law was drafted in consultation with Professor Sanders – one of the most important Dutch experts in the international field of arbitration, and the founding father of the New York Convention 1958. However, after 25 years, it is now time to adapt the Dutch arbitration law of 1986 to the national and international developments in arbitration law that have occurred since then.</a:t>
            </a:r>
          </a:p>
          <a:p>
            <a:endParaRPr lang="en-US" dirty="0" smtClean="0"/>
          </a:p>
          <a:p>
            <a:r>
              <a:rPr lang="en-US" dirty="0" smtClean="0"/>
              <a:t>The proposed revision of the Dutch 1986 arbitration law by the Dutch Ministry of Security and Justice is intended to fully reflect the most important provisions of the UNCITRAL Model Law, as revised in 2006. The proposed amendments are also intended to improve certain aspects of the current law, i.e., to </a:t>
            </a:r>
            <a:r>
              <a:rPr lang="en-US" dirty="0" err="1" smtClean="0"/>
              <a:t>modernise</a:t>
            </a:r>
            <a:r>
              <a:rPr lang="en-US" dirty="0" smtClean="0"/>
              <a:t> the law. The aim is to strengthen the position of the Netherlands as a leading arbitration friendly country for domestic and international disputes and to facilitate arbitration as a full-fledged form of dispute resolution besides the available recourse to the state court by removing</a:t>
            </a:r>
            <a:r>
              <a:rPr lang="en-US" baseline="0" dirty="0" smtClean="0"/>
              <a:t> obstacles for arbitration through simplification, reducing administrative burdens, clarification of ambiguities, wider possibilities for (provisional) evidence and wider possibilities for alternative arrangements</a:t>
            </a:r>
            <a:r>
              <a:rPr lang="en-US" dirty="0" smtClean="0"/>
              <a:t>.</a:t>
            </a:r>
          </a:p>
          <a:p>
            <a:endParaRPr lang="en-US" dirty="0" smtClean="0"/>
          </a:p>
          <a:p>
            <a:r>
              <a:rPr lang="nl-NL" sz="1200" kern="1200" dirty="0" smtClean="0">
                <a:solidFill>
                  <a:schemeClr val="tx1"/>
                </a:solidFill>
                <a:effectLst/>
                <a:latin typeface="Georgia" pitchFamily="18" charset="0"/>
                <a:ea typeface="+mn-ea"/>
                <a:cs typeface="+mn-cs"/>
              </a:rPr>
              <a:t>Het huidige arbitragerecht is zwaar verouderd en op sommige onderdelen onnodig onpraktisch; daar is iedereen (inclusief de regering) het wel over eens. Het wetsvoorstel voorziet dan ook in een moderniseringsslag, waarmee arbitrage in één klap veel verdergaande mogelijkheden biedt dan de gewone overheidsrechter.</a:t>
            </a:r>
          </a:p>
          <a:p>
            <a:r>
              <a:rPr lang="nl-NL" sz="1200" kern="1200" dirty="0" smtClean="0">
                <a:solidFill>
                  <a:schemeClr val="tx1"/>
                </a:solidFill>
                <a:effectLst/>
                <a:latin typeface="Georgia" pitchFamily="18" charset="0"/>
                <a:ea typeface="+mn-ea"/>
                <a:cs typeface="+mn-cs"/>
              </a:rPr>
              <a:t>Allereerst introduceert het wetsvoorstel expliciet de mogelijkheid om gebruik te maken van eigentijdse communicatiemiddelen. Zo kunnen partijen desgewenst hun processtukken (uitsluitend) via e-mail in word- of pdf-format verzenden. Ook wordt het gebruik van elektronische arbitrale vonnissen mogelijk. Een kopie van een elektronisch vonnis dat is voorzien van een elektronische handtekening moet op grond hiervan worden gelijkgesteld met een origineel en gewaarmerkt afschrift van een vonnis. </a:t>
            </a:r>
          </a:p>
          <a:p>
            <a:r>
              <a:rPr lang="nl-NL" sz="1200" kern="1200" dirty="0" smtClean="0">
                <a:solidFill>
                  <a:schemeClr val="tx1"/>
                </a:solidFill>
                <a:effectLst/>
                <a:latin typeface="Georgia" pitchFamily="18" charset="0"/>
                <a:ea typeface="+mn-ea"/>
                <a:cs typeface="+mn-cs"/>
              </a:rPr>
              <a:t>Verder creëert het wetsvoorstel de mogelijkheid om de arbitrale procedure geheel via de elektronische weg te laten plaatsvinden. Het is dus mogelijk om, in plaats van zittingen waarbij partijen in persoon aanwezig moeten zijn, te werken met videoconferenties. Juist bij internationale </a:t>
            </a:r>
            <a:r>
              <a:rPr lang="nl-NL" sz="1200" kern="1200" dirty="0" err="1" smtClean="0">
                <a:solidFill>
                  <a:schemeClr val="tx1"/>
                </a:solidFill>
                <a:effectLst/>
                <a:latin typeface="Georgia" pitchFamily="18" charset="0"/>
                <a:ea typeface="+mn-ea"/>
                <a:cs typeface="+mn-cs"/>
              </a:rPr>
              <a:t>arbitrages</a:t>
            </a:r>
            <a:r>
              <a:rPr lang="nl-NL" sz="1200" kern="1200" dirty="0" smtClean="0">
                <a:solidFill>
                  <a:schemeClr val="tx1"/>
                </a:solidFill>
                <a:effectLst/>
                <a:latin typeface="Georgia" pitchFamily="18" charset="0"/>
                <a:ea typeface="+mn-ea"/>
                <a:cs typeface="+mn-cs"/>
              </a:rPr>
              <a:t> is kan dit in bepaalde gevallen evident een uitkomst zijn.</a:t>
            </a:r>
            <a:endParaRPr lang="en-US" dirty="0" smtClean="0"/>
          </a:p>
          <a:p>
            <a:endParaRPr lang="en-US" dirty="0" smtClean="0"/>
          </a:p>
          <a:p>
            <a:r>
              <a:rPr lang="nl-NL" dirty="0" err="1" smtClean="0"/>
              <a:t>Proposed</a:t>
            </a:r>
            <a:r>
              <a:rPr lang="nl-NL" dirty="0" smtClean="0"/>
              <a:t> </a:t>
            </a:r>
            <a:r>
              <a:rPr lang="nl-NL" dirty="0" err="1" smtClean="0"/>
              <a:t>article</a:t>
            </a:r>
            <a:r>
              <a:rPr lang="nl-NL" dirty="0" smtClean="0"/>
              <a:t> 1072b CCP:</a:t>
            </a:r>
          </a:p>
          <a:p>
            <a:endParaRPr lang="nl-NL" dirty="0" smtClean="0"/>
          </a:p>
          <a:p>
            <a:pPr marL="228600" indent="-228600">
              <a:buAutoNum type="arabicPeriod"/>
            </a:pPr>
            <a:r>
              <a:rPr lang="nl-NL" i="1" dirty="0" smtClean="0"/>
              <a:t>Indien de geadresseerde kenbaar heeft gemaakt dat hij daarvoor langs deze weg bereikbaar is, kan, </a:t>
            </a:r>
            <a:r>
              <a:rPr lang="nl-NL" i="1" dirty="0" err="1" smtClean="0"/>
              <a:t>voorzover</a:t>
            </a:r>
            <a:r>
              <a:rPr lang="nl-NL" i="1" dirty="0" smtClean="0"/>
              <a:t> in enige bepaling van deze titel voor een overeenkomst, een processtuk of een mededeling of handeling de schriftelijke vorm wordt vereist, dit ook op elektronische wijze geschieden, behalve </a:t>
            </a:r>
            <a:r>
              <a:rPr lang="nl-NL" i="1" dirty="0" err="1" smtClean="0"/>
              <a:t>voorzover</a:t>
            </a:r>
            <a:r>
              <a:rPr lang="nl-NL" i="1" dirty="0" smtClean="0"/>
              <a:t> het een handeling betreft die geschiedt in een gerechtelijke procedure, tenzij dit wordt toegestaan in laatstgenoemde procedure. De bereikbaarheid langs deze weg geldt voor de duur van het arbitraal geding, tenzij de geadresseerde meedeelt dat hij haar wijzigt of intrekt. </a:t>
            </a:r>
          </a:p>
          <a:p>
            <a:pPr marL="228600" indent="-228600">
              <a:buAutoNum type="arabicPeriod"/>
            </a:pPr>
            <a:r>
              <a:rPr lang="nl-NL" i="1" dirty="0" smtClean="0"/>
              <a:t>Onder bescheiden als bedoeld in deze titel worden mede verstaan op een gegevensdrager aangebrachte gegevens, alsmede langs elektronische weg ingediende gegevens. </a:t>
            </a:r>
          </a:p>
          <a:p>
            <a:pPr marL="228600" indent="-228600">
              <a:buAutoNum type="arabicPeriod"/>
            </a:pPr>
            <a:r>
              <a:rPr lang="nl-NL" i="1" dirty="0" smtClean="0"/>
              <a:t>Een kopie van een elektronisch vonnis dat is voorzien van een elektronische handtekening die voldoet aan het bepaalde in artikel 15a, eerste en tweede lid, van Boek 3 van het Burgerlijk Wetboek wordt gelijk gesteld met een origineel en gewaarmerkt afschrift van een vonnis. </a:t>
            </a:r>
          </a:p>
          <a:p>
            <a:pPr marL="228600" indent="-228600">
              <a:buAutoNum type="arabicPeriod"/>
            </a:pPr>
            <a:r>
              <a:rPr lang="nl-NL" i="1" dirty="0" smtClean="0"/>
              <a:t>In plaats van een persoonlijke verschijning van een getuige, een deskundige of een partij, kan het scheidsgerecht bepalen dat de desbetreffende persoon door middel van elektronische middelen rechtstreeks in contact staat met het scheidsgerecht en, </a:t>
            </a:r>
            <a:r>
              <a:rPr lang="nl-NL" i="1" dirty="0" err="1" smtClean="0"/>
              <a:t>voorzover</a:t>
            </a:r>
            <a:r>
              <a:rPr lang="nl-NL" i="1" dirty="0" smtClean="0"/>
              <a:t> van toepassing, met anderen. Het scheidsgerecht bepaalt, in overleg met de betrokkenen, welke elektronische middelen daartoe worden gebruikt en op welke wijze dit geschiedt. </a:t>
            </a:r>
          </a:p>
          <a:p>
            <a:pPr marL="228600" indent="-228600">
              <a:buAutoNum type="arabicPeriod"/>
            </a:pPr>
            <a:r>
              <a:rPr lang="nl-NL" i="1" dirty="0" smtClean="0"/>
              <a:t>Een mededeling of handeling die langs elektronische weg geschiedt of een processtuk dat langs elektronische weg wordt ingediend, wordt geacht te zijn ontvangen op de dag van verzending.</a:t>
            </a:r>
            <a:endParaRPr lang="nl-NL" i="1"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12</a:t>
            </a:fld>
            <a:endParaRPr lang="en-GB"/>
          </a:p>
        </p:txBody>
      </p:sp>
    </p:spTree>
    <p:extLst>
      <p:ext uri="{BB962C8B-B14F-4D97-AF65-F5344CB8AC3E}">
        <p14:creationId xmlns:p14="http://schemas.microsoft.com/office/powerpoint/2010/main" val="3294315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 it is noteworthy that the proposed reforms provide parties with broader possibilities to derogate by contract from the arbitration law in the DCCP, resulting in larger power to the parties to shape the arbitration procedure as they wish. This may also make it more attractive for parties to agree on instituting arbitration in the Netherlands. It is proposed that parties may, for example, agree on the number of written briefs to be submitted and whether oral presentation will be allowed; arrangements on the submission of evidence to waive the right to appeal in cassation in enforcement and annulment proceedings. Furthermore, parties may, for example, agree to exclude the possibility for an oral explanation by the parties to the arbitral tribunal, the authority of the arbitral tribunal to order the appearance of a witness or expert, to render an interim measure or to order the disclosure of records by a party and the option for a third party to join or intervene in the arbitral proceedings.</a:t>
            </a:r>
          </a:p>
          <a:p>
            <a:endParaRPr lang="en-US" dirty="0" smtClean="0"/>
          </a:p>
          <a:p>
            <a:r>
              <a:rPr lang="nl-NL" dirty="0" smtClean="0"/>
              <a:t>Veel regels van de voorgestelde arbitrageregeling zijn van regelend recht. Dit betekent dat partijen andersluidende afspraken kunnen maken. Dit biedt hen de mogelijkheid om de procedure zo in te richten als zij dat willen; zij kunnen afspreken hoeveel schriftelijke stukken zij zullen uitwisselen en dat zij af zullen zien van een mondelinge behandeling. Ook kan worden afgeweken van de regels over getuigen, experts, voorlopige voorzieningen, voeging, tussenkomst etc. Naar onze mening slaagt het wetsvoorstel dan ook in hoge mate in de opzet om het nog aantrekkelijker te maken voor buitenlandse partijen om te kiezen voor arbitrage in Nederland, of in elk geval om het voorstel daartoe van hun Nederlandse wederpartij te aanvaarden.</a:t>
            </a:r>
          </a:p>
          <a:p>
            <a:endParaRPr lang="nl-NL" dirty="0" smtClean="0"/>
          </a:p>
          <a:p>
            <a:r>
              <a:rPr lang="nl-NL" dirty="0" smtClean="0"/>
              <a:t>Afwijkende afspraken kunnen blijken uit door partijen zelf gemaakte afspraken, maar ook uit het door partijen gekozen arbitragereglement. Ook door te kiezen voor een specifiek (al bestaand) arbitrage-instituut en het daarbij behorende arbitragereglement, kunnen partijen dus afwijken van een bepaling van regelend arbitragerecht.</a:t>
            </a:r>
          </a:p>
          <a:p>
            <a:endParaRPr lang="en-US" dirty="0" smtClean="0"/>
          </a:p>
          <a:p>
            <a:r>
              <a:rPr lang="nl-NL" sz="1200" kern="1200" dirty="0" smtClean="0">
                <a:solidFill>
                  <a:schemeClr val="tx1"/>
                </a:solidFill>
                <a:effectLst/>
                <a:latin typeface="Georgia" pitchFamily="18" charset="0"/>
                <a:ea typeface="+mn-ea"/>
                <a:cs typeface="+mn-cs"/>
              </a:rPr>
              <a:t>Onder het huidige arbitragerecht moet het scheidsgerecht het origineel van een (geheel of gedeeltelijk) eindvonnis nog zo spoedig mogelijk deponeren ter griffie van de rechtbank van de plaats van arbitrage. Het doel van dit depot is tweeledig. Enerzijds geldt dit moment als startpunt voor enkele belangrijke termijnen, waaronder de termijn waarbinnen o.a. een actie tot vernietiging van een arbitraal vonnis moet worden ingesteld.</a:t>
            </a:r>
            <a:r>
              <a:rPr lang="nl-NL" sz="1200" u="sng" kern="1200" baseline="0" dirty="0" smtClean="0">
                <a:solidFill>
                  <a:schemeClr val="tx1"/>
                </a:solidFill>
                <a:effectLst/>
                <a:latin typeface="Georgia" pitchFamily="18" charset="0"/>
                <a:ea typeface="+mn-ea"/>
                <a:cs typeface="+mn-cs"/>
              </a:rPr>
              <a:t> </a:t>
            </a:r>
            <a:r>
              <a:rPr lang="nl-NL" sz="1200" kern="1200" dirty="0" smtClean="0">
                <a:solidFill>
                  <a:schemeClr val="tx1"/>
                </a:solidFill>
                <a:effectLst/>
                <a:latin typeface="Georgia" pitchFamily="18" charset="0"/>
                <a:ea typeface="+mn-ea"/>
                <a:cs typeface="+mn-cs"/>
              </a:rPr>
              <a:t>Anderzijds heeft het tot doel dat de inhoud van het originele vonnis vaststaat, met name ook met het oog op de beoordeling door de gewone rechter in een geding betreffende de tenuitvoerlegging, vernietiging, of herroeping van het arbitraal vonnis.</a:t>
            </a:r>
            <a:endParaRPr lang="nl-NL" sz="1200" u="sng" kern="1200" dirty="0" smtClean="0">
              <a:solidFill>
                <a:schemeClr val="tx1"/>
              </a:solidFill>
              <a:effectLst/>
              <a:latin typeface="Georgia" pitchFamily="18" charset="0"/>
              <a:ea typeface="+mn-ea"/>
              <a:cs typeface="+mn-cs"/>
            </a:endParaRPr>
          </a:p>
          <a:p>
            <a:endParaRPr lang="nl-NL" sz="1200" kern="1200" dirty="0" smtClean="0">
              <a:solidFill>
                <a:schemeClr val="tx1"/>
              </a:solidFill>
              <a:effectLst/>
              <a:latin typeface="Georgia" pitchFamily="18" charset="0"/>
              <a:ea typeface="+mn-ea"/>
              <a:cs typeface="+mn-cs"/>
            </a:endParaRPr>
          </a:p>
          <a:p>
            <a:r>
              <a:rPr lang="nl-NL" sz="1200" kern="1200" dirty="0" smtClean="0">
                <a:solidFill>
                  <a:schemeClr val="tx1"/>
                </a:solidFill>
                <a:effectLst/>
                <a:latin typeface="Georgia" pitchFamily="18" charset="0"/>
                <a:ea typeface="+mn-ea"/>
                <a:cs typeface="+mn-cs"/>
              </a:rPr>
              <a:t>Onder het voorgestelde nieuwe arbitragerecht zal deponering van het vonnis alleen plaatsvinden als partijen hier zelf voor kiezen. Deze vereenvoudiging van de arbitrageprocedure is beslist welkom, niet zozeer omdat het veel geld of veel tijd kost (dat stelt de </a:t>
            </a:r>
            <a:r>
              <a:rPr lang="nl-NL" sz="1200" kern="1200" dirty="0" err="1" smtClean="0">
                <a:solidFill>
                  <a:schemeClr val="tx1"/>
                </a:solidFill>
                <a:effectLst/>
                <a:latin typeface="Georgia" pitchFamily="18" charset="0"/>
                <a:ea typeface="+mn-ea"/>
                <a:cs typeface="+mn-cs"/>
              </a:rPr>
              <a:t>MvT</a:t>
            </a:r>
            <a:r>
              <a:rPr lang="nl-NL" sz="1200" kern="1200" dirty="0" smtClean="0">
                <a:solidFill>
                  <a:schemeClr val="tx1"/>
                </a:solidFill>
                <a:effectLst/>
                <a:latin typeface="Georgia" pitchFamily="18" charset="0"/>
                <a:ea typeface="+mn-ea"/>
                <a:cs typeface="+mn-cs"/>
              </a:rPr>
              <a:t> ten onrechte), maar omdat het depot vooral in internationale </a:t>
            </a:r>
            <a:r>
              <a:rPr lang="nl-NL" sz="1200" kern="1200" dirty="0" err="1" smtClean="0">
                <a:solidFill>
                  <a:schemeClr val="tx1"/>
                </a:solidFill>
                <a:effectLst/>
                <a:latin typeface="Georgia" pitchFamily="18" charset="0"/>
                <a:ea typeface="+mn-ea"/>
                <a:cs typeface="+mn-cs"/>
              </a:rPr>
              <a:t>arbitrages</a:t>
            </a:r>
            <a:r>
              <a:rPr lang="nl-NL" sz="1200" kern="1200" dirty="0" smtClean="0">
                <a:solidFill>
                  <a:schemeClr val="tx1"/>
                </a:solidFill>
                <a:effectLst/>
                <a:latin typeface="Georgia" pitchFamily="18" charset="0"/>
                <a:ea typeface="+mn-ea"/>
                <a:cs typeface="+mn-cs"/>
              </a:rPr>
              <a:t> met buitenlandse arbiters leidde tot ongelukken mede omdat het uit de pas liep met de internationale praktijk.</a:t>
            </a:r>
          </a:p>
          <a:p>
            <a:endParaRPr lang="en-US" dirty="0" smtClean="0"/>
          </a:p>
          <a:p>
            <a:endParaRPr lang="en-US" dirty="0" smtClean="0"/>
          </a:p>
          <a:p>
            <a:r>
              <a:rPr lang="en-US" dirty="0" smtClean="0"/>
              <a:t>Proposed</a:t>
            </a:r>
            <a:r>
              <a:rPr lang="en-US" baseline="0" dirty="0" smtClean="0"/>
              <a:t> article 1038a CCP:</a:t>
            </a:r>
          </a:p>
          <a:p>
            <a:endParaRPr lang="en-US" baseline="0" dirty="0" smtClean="0"/>
          </a:p>
          <a:p>
            <a:pPr marL="228600" indent="-228600">
              <a:buAutoNum type="arabicPeriod"/>
            </a:pPr>
            <a:r>
              <a:rPr lang="nl-NL" i="1" dirty="0" smtClean="0"/>
              <a:t>Tenzij de partijen anders zijn overeengekomen, worden de eiser en de verweerder door het scheidsgerecht in de gelegenheid gesteld een memorie van eis respectievelijk een memorie van antwoord in te dienen. </a:t>
            </a:r>
          </a:p>
          <a:p>
            <a:pPr marL="228600" indent="-228600">
              <a:buAutoNum type="arabicPeriod"/>
            </a:pPr>
            <a:r>
              <a:rPr lang="nl-NL" i="1" dirty="0" smtClean="0"/>
              <a:t>Tenzij de partijen anders zijn overeengekomen, is het scheidsgerecht vrij te bepalen of nadere </a:t>
            </a:r>
            <a:r>
              <a:rPr lang="nl-NL" i="1" dirty="0" err="1" smtClean="0"/>
              <a:t>memoriën</a:t>
            </a:r>
            <a:r>
              <a:rPr lang="nl-NL" i="1" dirty="0" smtClean="0"/>
              <a:t> kunnen worden ingediend. </a:t>
            </a:r>
          </a:p>
          <a:p>
            <a:pPr marL="228600" indent="-228600">
              <a:buAutoNum type="arabicPeriod"/>
            </a:pPr>
            <a:endParaRPr lang="nl-NL" dirty="0" smtClean="0"/>
          </a:p>
          <a:p>
            <a:pPr marL="0" indent="0">
              <a:buNone/>
            </a:pPr>
            <a:r>
              <a:rPr lang="nl-NL" dirty="0" err="1" smtClean="0"/>
              <a:t>Proposed</a:t>
            </a:r>
            <a:r>
              <a:rPr lang="nl-NL" baseline="0" dirty="0" smtClean="0"/>
              <a:t> </a:t>
            </a:r>
            <a:r>
              <a:rPr lang="nl-NL" baseline="0" dirty="0" err="1" smtClean="0"/>
              <a:t>a</a:t>
            </a:r>
            <a:r>
              <a:rPr lang="nl-NL" dirty="0" err="1" smtClean="0"/>
              <a:t>rticle</a:t>
            </a:r>
            <a:r>
              <a:rPr lang="nl-NL" dirty="0" smtClean="0"/>
              <a:t> 1038b CCP:</a:t>
            </a:r>
          </a:p>
          <a:p>
            <a:pPr marL="0" indent="0">
              <a:buNone/>
            </a:pPr>
            <a:endParaRPr lang="nl-NL" dirty="0" smtClean="0"/>
          </a:p>
          <a:p>
            <a:pPr marL="0" indent="0">
              <a:buNone/>
            </a:pPr>
            <a:r>
              <a:rPr lang="nl-NL" i="1" dirty="0" smtClean="0"/>
              <a:t>Het scheidsgerecht stelt, op verzoek van een der partijen of uit eigen beweging, de partijen in de gelegenheid hun zaak op een zitting mondeling toe te lichten, tenzij de partijen anders zijn overeengekomen.</a:t>
            </a:r>
          </a:p>
          <a:p>
            <a:pPr marL="0" indent="0">
              <a:buNone/>
            </a:pPr>
            <a:endParaRPr lang="nl-NL" dirty="0" smtClean="0"/>
          </a:p>
          <a:p>
            <a:pPr marL="0" indent="0">
              <a:buNone/>
            </a:pPr>
            <a:r>
              <a:rPr lang="nl-NL" dirty="0" err="1" smtClean="0"/>
              <a:t>Proposed</a:t>
            </a:r>
            <a:r>
              <a:rPr lang="nl-NL" dirty="0" smtClean="0"/>
              <a:t> </a:t>
            </a:r>
            <a:r>
              <a:rPr lang="nl-NL" dirty="0" err="1" smtClean="0"/>
              <a:t>article</a:t>
            </a:r>
            <a:r>
              <a:rPr lang="nl-NL" dirty="0" smtClean="0"/>
              <a:t> 1039 CCP:</a:t>
            </a:r>
          </a:p>
          <a:p>
            <a:pPr marL="0" indent="0">
              <a:buNone/>
            </a:pPr>
            <a:endParaRPr lang="nl-NL" dirty="0" smtClean="0"/>
          </a:p>
          <a:p>
            <a:pPr marL="228600" indent="-228600">
              <a:buAutoNum type="arabicPeriod"/>
            </a:pPr>
            <a:r>
              <a:rPr lang="nl-NL" i="1" dirty="0" smtClean="0"/>
              <a:t>De bewijsvoering, de toelaatbaarheid van de bewijsmiddelen, de bewijslastverdeling en de waardering van het bewijs staan ter vrije bepaling van het scheidsgerecht, tenzij de partijen anders zijn overeengekomen. </a:t>
            </a:r>
          </a:p>
          <a:p>
            <a:pPr marL="228600" indent="-228600">
              <a:buAutoNum type="arabicPeriod"/>
            </a:pPr>
            <a:r>
              <a:rPr lang="nl-NL" i="1" dirty="0" smtClean="0"/>
              <a:t>Het scheidsgerecht is bevoegd om een van zijn leden aan te wijzen om getuigen of deskundigen te horen dan wel om een plaatsopneming of bezichtiging te houden, tenzij de partijen anders zijn overeengekomen. </a:t>
            </a:r>
          </a:p>
          <a:p>
            <a:pPr marL="228600" indent="-228600">
              <a:buAutoNum type="arabicPeriod"/>
            </a:pPr>
            <a:endParaRPr lang="nl-NL" dirty="0" err="1" smtClean="0"/>
          </a:p>
          <a:p>
            <a:pPr marL="0" indent="0">
              <a:buNone/>
            </a:pPr>
            <a:r>
              <a:rPr lang="nl-NL" dirty="0" err="1" smtClean="0"/>
              <a:t>Proposed</a:t>
            </a:r>
            <a:r>
              <a:rPr lang="nl-NL" baseline="0" dirty="0" smtClean="0"/>
              <a:t> </a:t>
            </a:r>
            <a:r>
              <a:rPr lang="nl-NL" baseline="0" dirty="0" err="1" smtClean="0"/>
              <a:t>article</a:t>
            </a:r>
            <a:r>
              <a:rPr lang="nl-NL" baseline="0" dirty="0" smtClean="0"/>
              <a:t> 1040 CCP:</a:t>
            </a:r>
          </a:p>
          <a:p>
            <a:pPr marL="0" indent="0">
              <a:buNone/>
            </a:pPr>
            <a:endParaRPr lang="nl-NL" baseline="0" dirty="0" smtClean="0"/>
          </a:p>
          <a:p>
            <a:pPr marL="228600" indent="-228600">
              <a:buAutoNum type="arabicPeriod"/>
            </a:pPr>
            <a:r>
              <a:rPr lang="nl-NL" i="1" dirty="0" smtClean="0"/>
              <a:t>Tenzij de partijen anders zijn overeengekomen, gaan de </a:t>
            </a:r>
            <a:r>
              <a:rPr lang="nl-NL" i="1" dirty="0" err="1" smtClean="0"/>
              <a:t>memoriën</a:t>
            </a:r>
            <a:r>
              <a:rPr lang="nl-NL" i="1" dirty="0" smtClean="0"/>
              <a:t> als bedoeld in artikel 1038a zoveel mogelijk vergezeld van de bescheiden waarop de partijen zich beroepen. </a:t>
            </a:r>
          </a:p>
          <a:p>
            <a:pPr marL="228600" indent="-228600">
              <a:buAutoNum type="arabicPeriod"/>
            </a:pPr>
            <a:r>
              <a:rPr lang="nl-NL" i="1" dirty="0" smtClean="0"/>
              <a:t>Het scheidsgerecht kan, op verzoek van een der partijen of uit eigen beweging, inzage, afschrift of uittreksel van bepaalde, op het geschil betrekking hebbende bescheiden bevelen van de partij die deze bescheiden tot zijn beschikking heeft, tenzij de partijen anders zijn overeengekomen. Het scheidsgerecht bepaalt de voorwaarden waaronder en de wijze waarop inzage, afschrift of uittreksel van bescheiden wordt verschaft.</a:t>
            </a:r>
            <a:r>
              <a:rPr lang="nl-NL" dirty="0" smtClean="0"/>
              <a:t> </a:t>
            </a:r>
          </a:p>
          <a:p>
            <a:pPr marL="228600" indent="-228600">
              <a:buAutoNum type="arabicPeriod"/>
            </a:pPr>
            <a:endParaRPr lang="nl-NL" dirty="0" smtClean="0"/>
          </a:p>
          <a:p>
            <a:pPr marL="0" indent="0">
              <a:buNone/>
            </a:pPr>
            <a:r>
              <a:rPr lang="nl-NL" dirty="0" err="1" smtClean="0"/>
              <a:t>Proposed</a:t>
            </a:r>
            <a:r>
              <a:rPr lang="nl-NL" baseline="0" dirty="0" smtClean="0"/>
              <a:t> </a:t>
            </a:r>
            <a:r>
              <a:rPr lang="nl-NL" baseline="0" dirty="0" err="1" smtClean="0"/>
              <a:t>a</a:t>
            </a:r>
            <a:r>
              <a:rPr lang="nl-NL" dirty="0" err="1" smtClean="0"/>
              <a:t>rticle</a:t>
            </a:r>
            <a:r>
              <a:rPr lang="nl-NL" dirty="0" smtClean="0"/>
              <a:t> 1041 CCP:</a:t>
            </a:r>
          </a:p>
          <a:p>
            <a:pPr marL="0" indent="0">
              <a:buNone/>
            </a:pPr>
            <a:endParaRPr lang="nl-NL" dirty="0" smtClean="0"/>
          </a:p>
          <a:p>
            <a:pPr marL="228600" indent="-228600">
              <a:buAutoNum type="arabicPeriod"/>
            </a:pPr>
            <a:r>
              <a:rPr lang="nl-NL" i="1" dirty="0" smtClean="0"/>
              <a:t>Het scheidsgerecht kan, op verzoek van een der partijen of uit eigen beweging, partijen bevelen om bewijs te leveren door het horen van getuigen en deskundigen, tenzij de partijen anders zijn overeengekomen. </a:t>
            </a:r>
          </a:p>
          <a:p>
            <a:pPr marL="228600" indent="-228600">
              <a:buAutoNum type="arabicPeriod"/>
            </a:pPr>
            <a:r>
              <a:rPr lang="nl-NL" i="1" dirty="0" smtClean="0"/>
              <a:t>Het scheidsgerecht kan de vorm bepalen waarin de verklaringen van de getuigen en de deskundigen worden gegeven, tenzij de partijen anders zijn overeengekomen. </a:t>
            </a:r>
          </a:p>
          <a:p>
            <a:pPr marL="228600" indent="-228600">
              <a:buAutoNum type="arabicPeriod"/>
            </a:pPr>
            <a:r>
              <a:rPr lang="nl-NL" i="1" dirty="0" smtClean="0"/>
              <a:t>Indien een mondeling verhoor van getuigen of deskundigen plaatsvindt, bepaalt het scheidsgerecht tijdstip en plaats van het verhoor en de wijze waarop het verhoor zal geschieden.</a:t>
            </a:r>
          </a:p>
          <a:p>
            <a:pPr marL="228600" indent="-228600">
              <a:buAutoNum type="arabicPeriod"/>
            </a:pPr>
            <a:r>
              <a:rPr lang="nl-NL" i="1" dirty="0" smtClean="0"/>
              <a:t>Indien het scheidsgerecht het nodig oordeelt, hoort het de getuigen nadat dezen op de bij de wet bepaalde wijze de eed hebben gezworen de gehele waarheid en niets dan de waarheid te zullen zeggen. </a:t>
            </a:r>
          </a:p>
          <a:p>
            <a:pPr marL="228600" indent="-228600">
              <a:buAutoNum type="arabicPeriod"/>
            </a:pPr>
            <a:endParaRPr lang="nl-NL" dirty="0" smtClean="0"/>
          </a:p>
          <a:p>
            <a:pPr marL="0" indent="0">
              <a:buNone/>
            </a:pPr>
            <a:r>
              <a:rPr lang="nl-NL" dirty="0" err="1" smtClean="0"/>
              <a:t>Proposed</a:t>
            </a:r>
            <a:r>
              <a:rPr lang="nl-NL" dirty="0" smtClean="0"/>
              <a:t> </a:t>
            </a:r>
            <a:r>
              <a:rPr lang="nl-NL" dirty="0" err="1" smtClean="0"/>
              <a:t>article</a:t>
            </a:r>
            <a:r>
              <a:rPr lang="nl-NL" dirty="0" smtClean="0"/>
              <a:t> 1041a CCP:</a:t>
            </a:r>
          </a:p>
          <a:p>
            <a:pPr marL="0" indent="0">
              <a:buNone/>
            </a:pPr>
            <a:endParaRPr lang="nl-NL" dirty="0" smtClean="0"/>
          </a:p>
          <a:p>
            <a:pPr marL="228600" indent="-228600">
              <a:buAutoNum type="arabicPeriod"/>
            </a:pPr>
            <a:r>
              <a:rPr lang="nl-NL" i="1" dirty="0" smtClean="0"/>
              <a:t>Indien een getuige niet vrijwillig verschijnt dan wel, verschenen zijnde, weigert een verklaring af te leggen, kan het scheidsgerecht aan de partij die dit verzoekt, toestaan om zich, binnen een door het scheidsgerecht te bepalen termijn, te wenden tot de voorzieningenrechter van de rechtbank met het verzoek een rechter-commissaris te benoemen voor wie het getuigenverhoor zal plaatsvinden. </a:t>
            </a:r>
          </a:p>
          <a:p>
            <a:pPr marL="228600" indent="-228600">
              <a:buAutoNum type="arabicPeriod"/>
            </a:pPr>
            <a:r>
              <a:rPr lang="nl-NL" i="1" dirty="0" smtClean="0"/>
              <a:t>Het verhoor vindt plaats op dezelfde wijze als in gewone zaken, met dien verstande dat de arbiter of arbiters door de griffier van de rechtbank in de gelegenheid worden gesteld bij het getuigenverhoor aanwezig te zijn en aan de getuige vragen te stellen. </a:t>
            </a:r>
          </a:p>
          <a:p>
            <a:pPr marL="228600" indent="-228600">
              <a:buAutoNum type="arabicPeriod"/>
            </a:pPr>
            <a:r>
              <a:rPr lang="nl-NL" i="1" dirty="0" smtClean="0"/>
              <a:t>De griffier van de rechtbank zendt ten spoedigste het proces-verbaal van het verhoor aan het scheidsgerecht en aan de partijen. </a:t>
            </a:r>
          </a:p>
          <a:p>
            <a:pPr marL="228600" indent="-228600">
              <a:buAutoNum type="arabicPeriod"/>
            </a:pPr>
            <a:r>
              <a:rPr lang="nl-NL" i="1" dirty="0" smtClean="0"/>
              <a:t>Het scheidsgerecht kan het geding schorsen tot de dag dat het scheidsgerecht het verslag van het verhoor heeft ontvangen.</a:t>
            </a:r>
            <a:r>
              <a:rPr lang="nl-NL" dirty="0" smtClean="0"/>
              <a:t> </a:t>
            </a:r>
          </a:p>
          <a:p>
            <a:pPr marL="228600" indent="-228600">
              <a:buAutoNum type="arabicPeriod"/>
            </a:pPr>
            <a:endParaRPr lang="nl-NL" dirty="0" smtClean="0"/>
          </a:p>
          <a:p>
            <a:pPr marL="0" indent="0">
              <a:buNone/>
            </a:pPr>
            <a:r>
              <a:rPr lang="nl-NL" dirty="0" err="1" smtClean="0"/>
              <a:t>Proposed</a:t>
            </a:r>
            <a:r>
              <a:rPr lang="nl-NL" dirty="0" smtClean="0"/>
              <a:t> </a:t>
            </a:r>
            <a:r>
              <a:rPr lang="nl-NL" dirty="0" err="1" smtClean="0"/>
              <a:t>article</a:t>
            </a:r>
            <a:r>
              <a:rPr lang="nl-NL" dirty="0" smtClean="0"/>
              <a:t> 1042 CCP:</a:t>
            </a:r>
          </a:p>
          <a:p>
            <a:pPr marL="0" indent="0">
              <a:buNone/>
            </a:pPr>
            <a:endParaRPr lang="nl-NL" dirty="0" smtClean="0"/>
          </a:p>
          <a:p>
            <a:pPr marL="228600" indent="-228600">
              <a:buAutoNum type="arabicPeriod"/>
            </a:pPr>
            <a:r>
              <a:rPr lang="nl-NL" i="1" dirty="0" smtClean="0"/>
              <a:t>Tenzij de partijen anders zijn overeengekomen, kan het scheidsgerecht een of meer deskundigen benoemen tot het uitbrengen van een advies. Het scheidsgerecht kan de partijen raadplegen over de aan de deskundigen te verstrekken opdracht. Het scheidsgerecht zendt ten spoedigste een afschrift van de benoeming en van de aan deskundigen gegeven opdracht aan de partijen. </a:t>
            </a:r>
          </a:p>
          <a:p>
            <a:pPr marL="228600" indent="-228600">
              <a:buAutoNum type="arabicPeriod"/>
            </a:pPr>
            <a:r>
              <a:rPr lang="nl-NL" i="1" dirty="0" smtClean="0"/>
              <a:t>Het scheidsgerecht kan van een partij verlangen, de deskundige de vereiste inlichtingen te verschaffen en de benodigde medewerking te verlenen. </a:t>
            </a:r>
          </a:p>
          <a:p>
            <a:pPr marL="228600" indent="-228600">
              <a:buAutoNum type="arabicPeriod"/>
            </a:pPr>
            <a:r>
              <a:rPr lang="nl-NL" i="1" dirty="0" smtClean="0"/>
              <a:t>Op verzoek van een der partijen worden de deskundigen in een zitting van het scheidsgerecht gehoord. Indien een partij zulk een verzoek wenst te doen, deelt zij dit ten spoedigste mede aan het scheidsgerecht en aan de wederpartij. </a:t>
            </a:r>
          </a:p>
          <a:p>
            <a:pPr marL="228600" indent="-228600">
              <a:buAutoNum type="arabicPeriod"/>
            </a:pPr>
            <a:r>
              <a:rPr lang="nl-NL" i="1" dirty="0" smtClean="0"/>
              <a:t>Onverminderd het in het derde lid bepaalde stelt het scheidsgerecht de partijen in de gelegenheid zich uit te laten over het advies van de door het scheidsgerecht benoemde deskundigen, tenzij de partijen anders zijn overeengekomen.</a:t>
            </a:r>
          </a:p>
          <a:p>
            <a:pPr marL="0" indent="0">
              <a:buNone/>
            </a:pPr>
            <a:endParaRPr lang="nl-NL" dirty="0" smtClean="0"/>
          </a:p>
          <a:p>
            <a:pPr marL="0" indent="0">
              <a:buNone/>
            </a:pPr>
            <a:r>
              <a:rPr lang="nl-NL" dirty="0" err="1" smtClean="0"/>
              <a:t>Proposed</a:t>
            </a:r>
            <a:r>
              <a:rPr lang="nl-NL" dirty="0" smtClean="0"/>
              <a:t> </a:t>
            </a:r>
            <a:r>
              <a:rPr lang="nl-NL" dirty="0" err="1" smtClean="0"/>
              <a:t>article</a:t>
            </a:r>
            <a:r>
              <a:rPr lang="nl-NL" dirty="0" smtClean="0"/>
              <a:t> 1042a CCP:</a:t>
            </a:r>
          </a:p>
          <a:p>
            <a:pPr marL="0" indent="0">
              <a:buNone/>
            </a:pPr>
            <a:endParaRPr lang="nl-NL" dirty="0" smtClean="0"/>
          </a:p>
          <a:p>
            <a:pPr marL="0" indent="0">
              <a:buNone/>
            </a:pPr>
            <a:r>
              <a:rPr lang="nl-NL" i="1" dirty="0" smtClean="0"/>
              <a:t>Het scheidsgerecht kan, op verzoek van een der partijen of uit eigen beweging, in of buiten Nederland, een plaatselijke gesteldheid opnemen of zaken bezichtigen, tenzij de partijen anders zijn overeengekomen. Het scheidsgerecht stelt de partijen in de gelegenheid bij de plaatsopneming of bezichtiging aanwezig te zijn.</a:t>
            </a:r>
          </a:p>
          <a:p>
            <a:pPr marL="0" indent="0">
              <a:buNone/>
            </a:pPr>
            <a:endParaRPr lang="nl-NL" dirty="0" smtClean="0"/>
          </a:p>
          <a:p>
            <a:pPr marL="0" indent="0">
              <a:buNone/>
            </a:pPr>
            <a:r>
              <a:rPr lang="nl-NL" dirty="0" err="1" smtClean="0"/>
              <a:t>Proposed</a:t>
            </a:r>
            <a:r>
              <a:rPr lang="nl-NL" baseline="0" dirty="0" smtClean="0"/>
              <a:t> </a:t>
            </a:r>
            <a:r>
              <a:rPr lang="nl-NL" baseline="0" dirty="0" err="1" smtClean="0"/>
              <a:t>article</a:t>
            </a:r>
            <a:r>
              <a:rPr lang="nl-NL" baseline="0" dirty="0" smtClean="0"/>
              <a:t> 1063 CCP:</a:t>
            </a:r>
          </a:p>
          <a:p>
            <a:pPr marL="0" indent="0">
              <a:buNone/>
            </a:pPr>
            <a:endParaRPr lang="nl-NL" baseline="0" dirty="0" smtClean="0"/>
          </a:p>
          <a:p>
            <a:pPr marL="228600" indent="-228600">
              <a:buAutoNum type="arabicPeriod"/>
            </a:pPr>
            <a:r>
              <a:rPr lang="nl-NL" i="1" dirty="0" smtClean="0"/>
              <a:t>De voorzieningenrechter van de rechtbank kan de tenuitvoerlegging van het arbitraal vonnis slechts weigeren, indien hem na een summierlijk onderzoek is gebleken dat het aannemelijk is dat het vonnis zal worden vernietigd op een van de gronden genoemd in artikel 1065, eerste lid, of herroepen op een van de gronden genoemd in artikel 1068, eerste lid, dan wel indien in strijd met artikel 1056 een dwangsom is opgelegd. In dit laatste geval betreft de weigering alleen de tenuitvoerlegging van de dwangsom. </a:t>
            </a:r>
          </a:p>
          <a:p>
            <a:pPr marL="228600" indent="-228600">
              <a:buAutoNum type="arabicPeriod"/>
            </a:pPr>
            <a:r>
              <a:rPr lang="nl-NL" i="1" dirty="0" smtClean="0"/>
              <a:t>Als de termijn voor het instellen van een vordering tot vernietiging als bedoeld in artikel 1064a is verstreken, dan kan de voorzieningenrechter van de rechtbank het verlof tot tenuitvoerlegging van het arbitraal vonnis slechts weigeren, indien hem na een summierlijk onderzoek is gebleken dat het aannemelijk is dat het vonnis in strijd is met artikel 1065, eerste lid, onder e. </a:t>
            </a:r>
          </a:p>
          <a:p>
            <a:pPr marL="228600" indent="-228600">
              <a:buAutoNum type="arabicPeriod"/>
            </a:pPr>
            <a:r>
              <a:rPr lang="nl-NL" i="1" dirty="0" smtClean="0"/>
              <a:t>De griffier zendt ten spoedigste aan de partijen een gewaarmerkt afschrift van de beschikking van de voorzieningenrechter van de rechtbank waarbij het verlof tot tenuitvoerlegging wordt geweigerd. </a:t>
            </a:r>
          </a:p>
          <a:p>
            <a:pPr marL="228600" indent="-228600">
              <a:buAutoNum type="arabicPeriod"/>
            </a:pPr>
            <a:r>
              <a:rPr lang="nl-NL" i="1" dirty="0" smtClean="0"/>
              <a:t>Tegen de beschikking waarbij het verlof tot tenuitvoerlegging wordt geweigerd, kan hoger beroep bij het gerechtshof worden ingesteld. </a:t>
            </a:r>
          </a:p>
          <a:p>
            <a:pPr marL="228600" indent="-228600">
              <a:buAutoNum type="arabicPeriod"/>
            </a:pPr>
            <a:r>
              <a:rPr lang="nl-NL" i="1" dirty="0" smtClean="0"/>
              <a:t>Indien het verlof tot tenuitvoerlegging ook in hoger beroep niet wordt verleend, kan beroep in cassatie worden ingesteld. </a:t>
            </a:r>
          </a:p>
          <a:p>
            <a:pPr marL="228600" indent="-228600">
              <a:buAutoNum type="arabicPeriod"/>
            </a:pPr>
            <a:r>
              <a:rPr lang="nl-NL" i="1" dirty="0" smtClean="0"/>
              <a:t>Indien in hoger beroep of na beroep in cassatie het verlof tot tenuitvoerlegging alsnog wordt verleend, is het bepaalde in artikel 1062, derde lid, van overeenkomstige toepassing.</a:t>
            </a:r>
          </a:p>
        </p:txBody>
      </p:sp>
      <p:sp>
        <p:nvSpPr>
          <p:cNvPr id="4" name="Slide Number Placeholder 3"/>
          <p:cNvSpPr>
            <a:spLocks noGrp="1"/>
          </p:cNvSpPr>
          <p:nvPr>
            <p:ph type="sldNum" sz="quarter" idx="10"/>
          </p:nvPr>
        </p:nvSpPr>
        <p:spPr/>
        <p:txBody>
          <a:bodyPr/>
          <a:lstStyle/>
          <a:p>
            <a:fld id="{208BA160-6ED6-4733-954A-58330B856D94}" type="slidenum">
              <a:rPr lang="en-GB" smtClean="0"/>
              <a:pPr/>
              <a:t>14</a:t>
            </a:fld>
            <a:endParaRPr lang="en-GB"/>
          </a:p>
        </p:txBody>
      </p:sp>
    </p:spTree>
    <p:extLst>
      <p:ext uri="{BB962C8B-B14F-4D97-AF65-F5344CB8AC3E}">
        <p14:creationId xmlns:p14="http://schemas.microsoft.com/office/powerpoint/2010/main" val="1393563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Landelijk pro</a:t>
            </a:r>
            <a:r>
              <a:rPr lang="nl-NL" baseline="0" dirty="0" smtClean="0"/>
              <a:t>cesreglement:</a:t>
            </a:r>
          </a:p>
          <a:p>
            <a:endParaRPr lang="nl-NL" dirty="0" smtClean="0"/>
          </a:p>
          <a:p>
            <a:r>
              <a:rPr lang="nl-NL" b="1" dirty="0" smtClean="0"/>
              <a:t>1.4 Procesvoering, afwijkende procesvoering</a:t>
            </a:r>
          </a:p>
          <a:p>
            <a:r>
              <a:rPr lang="nl-NL" i="1" dirty="0" smtClean="0"/>
              <a:t>Partijen zijn gebonden aan de wijze en termijnen van procesvoering als in dit reglement voorzien, tenzij de rechtbank op hun eenstemmig verzoek dat vóór de eerste </a:t>
            </a:r>
            <a:r>
              <a:rPr lang="nl-NL" i="1" dirty="0" err="1" smtClean="0"/>
              <a:t>roldatum</a:t>
            </a:r>
            <a:r>
              <a:rPr lang="nl-NL" i="1" dirty="0" smtClean="0"/>
              <a:t> is gedaan, een daarvan afwijkende procesvoering toestaat.</a:t>
            </a:r>
          </a:p>
          <a:p>
            <a:endParaRPr lang="nl-NL" i="1" dirty="0" smtClean="0"/>
          </a:p>
          <a:p>
            <a:r>
              <a:rPr lang="nl-NL" i="0" dirty="0" smtClean="0"/>
              <a:t>Het</a:t>
            </a:r>
            <a:r>
              <a:rPr lang="nl-NL" i="0" baseline="0" dirty="0" smtClean="0"/>
              <a:t> landelijk procesreglement biedt in art. 1.4 aan partijen de mogelijkheid om een van het reglement afwijkende procesvoering overeen te komen. Hierbij valt te denken aan een afspraak over re- en dupliek en over de termijnen waarbinnen moet worden geconcludeerd. Voorwaarde is wel dat partijen </a:t>
            </a:r>
            <a:r>
              <a:rPr lang="nl-NL" i="0" baseline="0" dirty="0" err="1" smtClean="0"/>
              <a:t>éénstemmig</a:t>
            </a:r>
            <a:r>
              <a:rPr lang="nl-NL" i="0" baseline="0" dirty="0" smtClean="0"/>
              <a:t> voor de eerste </a:t>
            </a:r>
            <a:r>
              <a:rPr lang="nl-NL" i="0" baseline="0" dirty="0" err="1" smtClean="0"/>
              <a:t>roldatum</a:t>
            </a:r>
            <a:r>
              <a:rPr lang="nl-NL" i="0" baseline="0" dirty="0" smtClean="0"/>
              <a:t> aan de rechter toestemming vragen voor deze afwijkende procesvoering. De rechter moet wel waken tegen onredelijke vertraging (art. 20 lid 1 Rv). Het Wetboek bevat geen voorschrift omtrent de mogelijkheid van afwijking van de wettelijke procesorde, maar de wetgever heeft uitdrukkelijk opgemerkt in de </a:t>
            </a:r>
            <a:r>
              <a:rPr lang="nl-NL" i="0" baseline="0" dirty="0" err="1" smtClean="0"/>
              <a:t>Parl</a:t>
            </a:r>
            <a:r>
              <a:rPr lang="nl-NL" i="0" baseline="0" dirty="0" smtClean="0"/>
              <a:t>. Gesch. dat partijen procesafspraken kunnen maken. Derhalve moet het ervoor worden gehouden dat, hoewel het Wetboek hierover zwijgt, partijen de mogelijkheid hebben om ook ten opzichte van de wettelijke regeling een afwijkende procesvoering overeen te komen. Overigens zullen ook deze afspraken de instemming van de rechter behoeven aangezien de rechter uiteindelijk de taak heeft te waken over de procesvoering. (T&amp;C, art. 133 Rv, </a:t>
            </a:r>
            <a:r>
              <a:rPr lang="nl-NL" i="0" baseline="0" dirty="0" err="1" smtClean="0"/>
              <a:t>aant</a:t>
            </a:r>
            <a:r>
              <a:rPr lang="nl-NL" i="0" baseline="0" dirty="0" smtClean="0"/>
              <a:t>. 4)</a:t>
            </a:r>
          </a:p>
          <a:p>
            <a:endParaRPr lang="nl-NL" i="0" baseline="0" dirty="0" smtClean="0"/>
          </a:p>
          <a:p>
            <a:r>
              <a:rPr lang="nl-NL" b="1" dirty="0" smtClean="0">
                <a:effectLst/>
              </a:rPr>
              <a:t>Artikel 153</a:t>
            </a:r>
          </a:p>
          <a:p>
            <a:endParaRPr lang="nl-NL" dirty="0" smtClean="0">
              <a:effectLst/>
            </a:endParaRPr>
          </a:p>
          <a:p>
            <a:r>
              <a:rPr lang="nl-NL" i="1" dirty="0" smtClean="0">
                <a:effectLst/>
              </a:rPr>
              <a:t>Overeenkomsten waarbij van het wettelijke bewijsrecht wordt afgeweken, blijven buiten toepassing, wanneer zij betrekking hebben op het bewijs van feiten waaraan het recht gevolgen verbindt, die niet ter vrije bepaling van partijen staan, zulks onverminderd de gronden waarop zij krachtens het Burgerlijk Wetboek buiten toepassing blijven.</a:t>
            </a:r>
          </a:p>
          <a:p>
            <a:endParaRPr lang="nl-NL" i="1" dirty="0" smtClean="0">
              <a:effectLst/>
            </a:endParaRPr>
          </a:p>
          <a:p>
            <a:r>
              <a:rPr lang="nl-NL" i="0" dirty="0" smtClean="0">
                <a:effectLst/>
              </a:rPr>
              <a:t>Het artikel erkent de</a:t>
            </a:r>
            <a:r>
              <a:rPr lang="nl-NL" i="0" baseline="0" dirty="0" smtClean="0">
                <a:effectLst/>
              </a:rPr>
              <a:t> bevoegdheid van partijen bewijsafspraken ('bewijsovereenkomsten') te maken die aan het wettelijk bewijsrecht derogeren. Het gaat hier om overeenkomsten die met het oog op een mogelijk proces aan het wettelijk bewijsrecht derogeren, bijvoorbeeld door een afwijkende bewijslastverdeling of door het uitsluiten van bepaalde bewijsmiddelen, zoals bepaalde getuigenverklaringen. Daarom kunnen partijen bijvoorbeeld overeenkomen dat een verklaring van een derde die als mediator is opgetreden in een </a:t>
            </a:r>
            <a:r>
              <a:rPr lang="nl-NL" i="0" baseline="0" dirty="0" err="1" smtClean="0">
                <a:effectLst/>
              </a:rPr>
              <a:t>mediation</a:t>
            </a:r>
            <a:r>
              <a:rPr lang="nl-NL" i="0" baseline="0" dirty="0" smtClean="0">
                <a:effectLst/>
              </a:rPr>
              <a:t> tussen partijen, omtrent hetgeen deze in het kader van de </a:t>
            </a:r>
            <a:r>
              <a:rPr lang="nl-NL" i="0" baseline="0" dirty="0" err="1" smtClean="0">
                <a:effectLst/>
              </a:rPr>
              <a:t>mediation</a:t>
            </a:r>
            <a:r>
              <a:rPr lang="nl-NL" i="0" baseline="0" dirty="0" smtClean="0">
                <a:effectLst/>
              </a:rPr>
              <a:t> ter kennis is gebracht of anderszins is gekomen, als bewijsmiddel in een (eventueel) geding tussen partijen is uitgesloten (vgl. HR 10 april 2009, </a:t>
            </a:r>
            <a:r>
              <a:rPr lang="nl-NL" i="0" baseline="0" dirty="0" err="1" smtClean="0">
                <a:effectLst/>
              </a:rPr>
              <a:t>RvdW</a:t>
            </a:r>
            <a:r>
              <a:rPr lang="nl-NL" i="0" baseline="0" dirty="0" smtClean="0">
                <a:effectLst/>
              </a:rPr>
              <a:t> 2009/512 (M/Lubbers)). Ook is het mogelijk in een bewijsovereenkomst tegenbewijs te beperken (voor zover in een bewijsovereenkomst tegenbewijs is uitgesloten, staat die overeenkomst gelijk met een vaststellingsovereenkomst. Bewijsovereenkomsten waren reeds lang in de rechtspraak aanvaard, voor zover zodanige overeenkomsten te goeder trouw werden uitgevoerd en niet in strijd kwamen met dwingend recht. Artikel 153 Rv is een codificatie van deze rechtspraak. (T&amp;C, art. 153, </a:t>
            </a:r>
            <a:r>
              <a:rPr lang="nl-NL" i="0" baseline="0" dirty="0" err="1" smtClean="0">
                <a:effectLst/>
              </a:rPr>
              <a:t>aant</a:t>
            </a:r>
            <a:r>
              <a:rPr lang="nl-NL" i="0" baseline="0" dirty="0" smtClean="0">
                <a:effectLst/>
              </a:rPr>
              <a:t>. 2)</a:t>
            </a:r>
            <a:endParaRPr lang="nl-NL" i="0" dirty="0" smtClean="0">
              <a:effectLst/>
            </a:endParaRPr>
          </a:p>
          <a:p>
            <a:endParaRPr lang="nl-NL" i="0"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15</a:t>
            </a:fld>
            <a:endParaRPr lang="en-GB"/>
          </a:p>
        </p:txBody>
      </p:sp>
    </p:spTree>
    <p:extLst>
      <p:ext uri="{BB962C8B-B14F-4D97-AF65-F5344CB8AC3E}">
        <p14:creationId xmlns:p14="http://schemas.microsoft.com/office/powerpoint/2010/main" val="2648394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proposed changes include e.g. that the court of appeal – rather than the first instance district court – will have jurisdiction over annulments of arbitral awards. If parties have agreed to exclude appeal in cassation, this will result in a procedure with only one court deciding on the annulment. This aims to limit the time and costs that parties may spend in annulment proceedings after having completed arbitration proceedings. The proposal also introduces the possibility for the state court to suspend the annulment proceedings and remit the matter to the consideration of the arbitral tribunal by reopening the arbitral procedure or taking other measures.</a:t>
            </a:r>
          </a:p>
          <a:p>
            <a:endParaRPr lang="nl-NL" dirty="0" smtClean="0"/>
          </a:p>
          <a:p>
            <a:r>
              <a:rPr lang="nl-NL" dirty="0" smtClean="0"/>
              <a:t>In het wetsvoorstel is het gerechtshof de eerste gerechtelijke instantie die bevoegd is om te oordelen in procedures waarin de vernietiging van een arbitraal vonnis wordt gevorderd. Hiermee wordt voorkomen dat er, zoals nu nog het geval, twee feitelijke instanties zijn die zich over een vordering tot vernietiging kunnen en moeten buigen, waarna nog cassatieberoep bij de Hoge Raad openstaat. Dit scheelt partijen aanzienlijk in tijd en kosten en is in overeenstemming met de bepalingen in toonaangevende Zwitserse en Franse arbitragewetgeving. Overigens is deze bepaling in het huidige voorstel van dwingend recht, zodat partijen hier niet van kunnen afwijken. Wel kunnen partijen op grond van dit wetsvoorstel overeenkomen af te zien van cassatie, waarmee de mogelijkheid wordt geboden om de procedure met (nog) een instantie te verkorten. </a:t>
            </a:r>
          </a:p>
          <a:p>
            <a:endParaRPr lang="nl-NL" dirty="0" smtClean="0"/>
          </a:p>
          <a:p>
            <a:r>
              <a:rPr lang="nl-NL" dirty="0" smtClean="0"/>
              <a:t>Het gerechtshof heeft ook de mogelijkheid om een vernietigingsprocedure te schorsen om de zaak terug te verwijzen naar het scheidsgerecht. Het kan hier op verzoek van een van de partijen, maar ook ambtshalve toe besluiten. Het scheidsgerecht wordt in dat geval in de gelegenheid gesteld (zelf) de grond voor vernietiging van het vonnis weg te nemen. Hiertoe kan het scheidsgerecht het arbitraal geding heropenen, maar ook andere maatregelen treffen. Het nieuwe arbitrale vonnis wordt aan het gerechtshof voorgelegd. Het hof zal vervolgens toetsen of eerder aangegeven gronden voor vernietiging inmiddels zijn weggenomen en het kan de maatregelen nemen die het in de gegeven omstandigheden passend acht. </a:t>
            </a:r>
          </a:p>
          <a:p>
            <a:endParaRPr lang="nl-NL" dirty="0" smtClean="0"/>
          </a:p>
          <a:p>
            <a:r>
              <a:rPr lang="nl-NL" dirty="0" smtClean="0"/>
              <a:t>Ook wordt de (in de jurisprudentie en de literatuur ook nu al geaccepteerde) mogelijkheid van partiële vernietiging expliciet erkend in het wetsvoorstel. Ook dit past in het streven naar tijd- en kostenbesparing. Indien er grond is voor partiële vernietiging van het arbitraal vonnis hoeft het gerechtshof het vonnis immers niet geheel te vernietigen, maar kan het volstaan met gedeeltelijke vernietiging. De overige beslissingen van het scheidsgerecht kunnen dan in stand blijven zodat slechts over het vernietigde deel opnieuw moet worden geprocedeerd.</a:t>
            </a:r>
          </a:p>
          <a:p>
            <a:endParaRPr lang="nl-NL" dirty="0" smtClean="0"/>
          </a:p>
          <a:p>
            <a:r>
              <a:rPr lang="nl-NL" dirty="0" err="1" smtClean="0"/>
              <a:t>Terugverwijzing</a:t>
            </a:r>
            <a:r>
              <a:rPr lang="nl-NL" dirty="0" smtClean="0"/>
              <a:t> kan enkel plaatsvinden</a:t>
            </a:r>
            <a:r>
              <a:rPr lang="nl-NL" baseline="0" dirty="0" smtClean="0"/>
              <a:t> wanneer het arbitraal vonnis met vernietiging wordt </a:t>
            </a:r>
            <a:r>
              <a:rPr lang="nl-NL" baseline="0" dirty="0" err="1" smtClean="0"/>
              <a:t>berdreigd</a:t>
            </a:r>
            <a:r>
              <a:rPr lang="nl-NL" baseline="0" dirty="0" smtClean="0"/>
              <a:t>. Het middel is dus niet bedoeld voor het corrigeren van (</a:t>
            </a:r>
            <a:r>
              <a:rPr lang="nl-NL" baseline="0" dirty="0" err="1" smtClean="0"/>
              <a:t>schoonheids</a:t>
            </a:r>
            <a:r>
              <a:rPr lang="nl-NL" baseline="0" dirty="0" smtClean="0"/>
              <a:t>)fouten die geen aanleiding geven tot vernietiging. </a:t>
            </a:r>
            <a:r>
              <a:rPr lang="nl-NL" baseline="0" dirty="0" err="1" smtClean="0"/>
              <a:t>Terugverwijzing</a:t>
            </a:r>
            <a:r>
              <a:rPr lang="nl-NL" baseline="0" dirty="0" smtClean="0"/>
              <a:t> kan evenmin plaatsvinden wanneer de vernietigingsgrond is gelegen in het ontbreken van een overeenkomst tot arbitrage (art. 1065 lid 1 sub a Rv) dan wel in strijd is met de openbare orde (art. 1065 lid 1 sub e Rv). </a:t>
            </a:r>
          </a:p>
          <a:p>
            <a:endParaRPr lang="nl-NL" baseline="0" dirty="0" smtClean="0"/>
          </a:p>
          <a:p>
            <a:r>
              <a:rPr lang="nl-NL" baseline="0" dirty="0" smtClean="0"/>
              <a:t>Voordat het hof overgaat tot schorsing van de vernietigingsprocedure en de zaak terugverwijst naar het scheidsgerecht, moeten partijen worden gehoord. </a:t>
            </a:r>
            <a:endParaRPr lang="en-US" dirty="0" smtClean="0"/>
          </a:p>
          <a:p>
            <a:endParaRPr lang="en-US" dirty="0" smtClean="0"/>
          </a:p>
          <a:p>
            <a:r>
              <a:rPr lang="en-US" dirty="0" smtClean="0"/>
              <a:t>Proposed article</a:t>
            </a:r>
            <a:r>
              <a:rPr lang="en-US" baseline="0" dirty="0" smtClean="0"/>
              <a:t> 1064a CCP:</a:t>
            </a:r>
          </a:p>
          <a:p>
            <a:endParaRPr lang="en-US" baseline="0" dirty="0" smtClean="0"/>
          </a:p>
          <a:p>
            <a:pPr marL="228600" indent="-228600">
              <a:buAutoNum type="arabicPeriod"/>
            </a:pPr>
            <a:r>
              <a:rPr lang="nl-NL" i="1" dirty="0" smtClean="0"/>
              <a:t>De vordering tot vernietiging wordt ingesteld bij het gerechtshof van het ressort waarin de plaats van arbitrage is gelegen. </a:t>
            </a:r>
          </a:p>
          <a:p>
            <a:pPr marL="228600" indent="-228600">
              <a:buAutoNum type="arabicPeriod"/>
            </a:pPr>
            <a:r>
              <a:rPr lang="nl-NL" i="1" dirty="0" smtClean="0"/>
              <a:t>De bevoegdheid tot het instellen van de vordering tot vernietiging vervalt drie maanden na de dag van verzending van het vonnis. Indien de partijen zijn overeengekomen gebruik te maken van het in artikel 1058, eerste lid, onderdeel b, bepaalde, vervalt deze bevoegdheid drie maanden na de dag van nederlegging van het vonnis. </a:t>
            </a:r>
          </a:p>
          <a:p>
            <a:pPr marL="228600" indent="-228600">
              <a:buAutoNum type="arabicPeriod"/>
            </a:pPr>
            <a:r>
              <a:rPr lang="nl-NL" i="1" dirty="0" smtClean="0"/>
              <a:t>Tegen een arbitraal tussenvonnis kan de vordering tot vernietiging slechts worden ingesteld tezamen met de vordering tot vernietiging van het geheel of gedeeltelijk eindvonnis. </a:t>
            </a:r>
          </a:p>
          <a:p>
            <a:pPr marL="228600" indent="-228600">
              <a:buAutoNum type="arabicPeriod"/>
            </a:pPr>
            <a:r>
              <a:rPr lang="nl-NL" i="1" dirty="0" smtClean="0"/>
              <a:t>Alle gronden tot vernietiging moeten, op straffe van verval van het recht daartoe, in de dagvaarding worden voorgedragen. </a:t>
            </a:r>
          </a:p>
          <a:p>
            <a:pPr marL="228600" indent="-228600">
              <a:buAutoNum type="arabicPeriod"/>
            </a:pPr>
            <a:r>
              <a:rPr lang="nl-NL" i="1" dirty="0" smtClean="0"/>
              <a:t>Tenzij de partijen anders zijn overeengekomen, kan beroep in cassatie worden ingesteld tegen een uitspraak op grond van het eerste lid.</a:t>
            </a:r>
            <a:endParaRPr lang="en-US" i="1" dirty="0" smtClean="0"/>
          </a:p>
          <a:p>
            <a:endParaRPr lang="en-US" dirty="0" smtClean="0"/>
          </a:p>
          <a:p>
            <a:r>
              <a:rPr lang="nl-NL" dirty="0" err="1" smtClean="0"/>
              <a:t>Proposed</a:t>
            </a:r>
            <a:r>
              <a:rPr lang="nl-NL" dirty="0" smtClean="0"/>
              <a:t> </a:t>
            </a:r>
            <a:r>
              <a:rPr lang="nl-NL" dirty="0" err="1" smtClean="0"/>
              <a:t>article</a:t>
            </a:r>
            <a:r>
              <a:rPr lang="nl-NL" dirty="0" smtClean="0"/>
              <a:t> 1065a CCP:</a:t>
            </a:r>
          </a:p>
          <a:p>
            <a:endParaRPr lang="nl-NL" dirty="0" smtClean="0"/>
          </a:p>
          <a:p>
            <a:pPr marL="228600" indent="-228600">
              <a:buAutoNum type="arabicPeriod"/>
            </a:pPr>
            <a:r>
              <a:rPr lang="nl-NL" i="1" dirty="0" smtClean="0"/>
              <a:t>Het gerechtshof kan, op verzoek van een partij of uit eigen beweging, de vernietigingsprocedure schorsen voor een door het gerechtshof te bepalen termijn om het scheidsgerecht in staat te stellen de grond tot vernietiging ongedaan te maken door het heropenen van het arbitraal geding dan wel door het nemen van een andere maatregel als het scheidsgerecht gerade acht. Tegen een beslissing van het gerechtshof staat geen hogere voorziening open. </a:t>
            </a:r>
          </a:p>
          <a:p>
            <a:pPr marL="228600" indent="-228600">
              <a:buAutoNum type="arabicPeriod"/>
            </a:pPr>
            <a:r>
              <a:rPr lang="nl-NL" i="1" dirty="0" smtClean="0"/>
              <a:t>Voordat het scheidsgerecht beslist, stelt het de partijen in de gelegenheid te worden gehoord. </a:t>
            </a:r>
          </a:p>
          <a:p>
            <a:pPr marL="228600" indent="-228600">
              <a:buAutoNum type="arabicPeriod"/>
            </a:pPr>
            <a:r>
              <a:rPr lang="nl-NL" i="1" dirty="0" smtClean="0"/>
              <a:t>Indien het scheidsgerecht van oordeel is dat de grond tot vernietiging ongedaan kan worden gemaakt, wijst het een dienovereenkomstig arbitraal vonnis dat in plaats komt van het vonnis waarvan vernietiging is gevorderd. </a:t>
            </a:r>
          </a:p>
          <a:p>
            <a:pPr marL="228600" indent="-228600">
              <a:buAutoNum type="arabicPeriod"/>
            </a:pPr>
            <a:r>
              <a:rPr lang="nl-NL" i="1" dirty="0" smtClean="0"/>
              <a:t>Na de schorsing van de vernietigingsprocedure, beslist het gerechtshof overeenkomstig hetgeen het, de omstandigheden in aanmerking genomen, passend acht.</a:t>
            </a:r>
            <a:endParaRPr lang="nl-NL" i="1"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16</a:t>
            </a:fld>
            <a:endParaRPr lang="en-GB"/>
          </a:p>
        </p:txBody>
      </p:sp>
    </p:spTree>
    <p:extLst>
      <p:ext uri="{BB962C8B-B14F-4D97-AF65-F5344CB8AC3E}">
        <p14:creationId xmlns:p14="http://schemas.microsoft.com/office/powerpoint/2010/main" val="951337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Georgia" pitchFamily="18" charset="0"/>
                <a:ea typeface="+mn-ea"/>
                <a:cs typeface="+mn-cs"/>
              </a:rPr>
              <a:t>Onder het huidige arbitragerecht moet het scheidsgerecht het origineel van een (geheel of gedeeltelijk) eindvonnis nog zo spoedig mogelijk deponeren ter griffie van de rechtbank van de plaats van arbitrage. Het doel van dit depot is tweeledig. Enerzijds geldt dit moment als startpunt voor enkele belangrijke termijnen, waaronder de termijn waarbinnen o.a. een actie tot vernietiging van een arbitraal vonnis moet worden ingesteld.</a:t>
            </a:r>
            <a:r>
              <a:rPr lang="nl-NL" sz="1200" u="sng" kern="1200" baseline="0" dirty="0" smtClean="0">
                <a:solidFill>
                  <a:schemeClr val="tx1"/>
                </a:solidFill>
                <a:effectLst/>
                <a:latin typeface="Georgia" pitchFamily="18" charset="0"/>
                <a:ea typeface="+mn-ea"/>
                <a:cs typeface="+mn-cs"/>
              </a:rPr>
              <a:t> </a:t>
            </a:r>
            <a:r>
              <a:rPr lang="nl-NL" sz="1200" kern="1200" dirty="0" smtClean="0">
                <a:solidFill>
                  <a:schemeClr val="tx1"/>
                </a:solidFill>
                <a:effectLst/>
                <a:latin typeface="Georgia" pitchFamily="18" charset="0"/>
                <a:ea typeface="+mn-ea"/>
                <a:cs typeface="+mn-cs"/>
              </a:rPr>
              <a:t>Anderzijds heeft het tot doel dat de inhoud van het originele vonnis vaststaat, met name ook met het oog op de beoordeling door de gewone rechter in een geding betreffende de tenuitvoerlegging, vernietiging, of herroeping van het arbitraal vonnis.</a:t>
            </a:r>
            <a:endParaRPr lang="nl-NL" sz="1200" u="sng" kern="1200" dirty="0" smtClean="0">
              <a:solidFill>
                <a:schemeClr val="tx1"/>
              </a:solidFill>
              <a:effectLst/>
              <a:latin typeface="Georgia" pitchFamily="18" charset="0"/>
              <a:ea typeface="+mn-ea"/>
              <a:cs typeface="+mn-cs"/>
            </a:endParaRPr>
          </a:p>
          <a:p>
            <a:endParaRPr lang="nl-NL" sz="1200" kern="1200" dirty="0" smtClean="0">
              <a:solidFill>
                <a:schemeClr val="tx1"/>
              </a:solidFill>
              <a:effectLst/>
              <a:latin typeface="Georgia" pitchFamily="18" charset="0"/>
              <a:ea typeface="+mn-ea"/>
              <a:cs typeface="+mn-cs"/>
            </a:endParaRPr>
          </a:p>
          <a:p>
            <a:r>
              <a:rPr lang="nl-NL" sz="1200" kern="1200" dirty="0" smtClean="0">
                <a:solidFill>
                  <a:schemeClr val="tx1"/>
                </a:solidFill>
                <a:effectLst/>
                <a:latin typeface="Georgia" pitchFamily="18" charset="0"/>
                <a:ea typeface="+mn-ea"/>
                <a:cs typeface="+mn-cs"/>
              </a:rPr>
              <a:t>Onder het voorgestelde nieuwe arbitragerecht zal deponering van het vonnis alleen plaatsvinden als partijen hier zelf voor kiezen. Deze vereenvoudiging van de arbitrageprocedure is beslist welkom, niet zozeer omdat het veel geld of veel tijd kost (dat stelt de </a:t>
            </a:r>
            <a:r>
              <a:rPr lang="nl-NL" sz="1200" kern="1200" dirty="0" err="1" smtClean="0">
                <a:solidFill>
                  <a:schemeClr val="tx1"/>
                </a:solidFill>
                <a:effectLst/>
                <a:latin typeface="Georgia" pitchFamily="18" charset="0"/>
                <a:ea typeface="+mn-ea"/>
                <a:cs typeface="+mn-cs"/>
              </a:rPr>
              <a:t>MvT</a:t>
            </a:r>
            <a:r>
              <a:rPr lang="nl-NL" sz="1200" kern="1200" dirty="0" smtClean="0">
                <a:solidFill>
                  <a:schemeClr val="tx1"/>
                </a:solidFill>
                <a:effectLst/>
                <a:latin typeface="Georgia" pitchFamily="18" charset="0"/>
                <a:ea typeface="+mn-ea"/>
                <a:cs typeface="+mn-cs"/>
              </a:rPr>
              <a:t> ten onrechte), maar omdat het depot vooral in internationale </a:t>
            </a:r>
            <a:r>
              <a:rPr lang="nl-NL" sz="1200" kern="1200" dirty="0" err="1" smtClean="0">
                <a:solidFill>
                  <a:schemeClr val="tx1"/>
                </a:solidFill>
                <a:effectLst/>
                <a:latin typeface="Georgia" pitchFamily="18" charset="0"/>
                <a:ea typeface="+mn-ea"/>
                <a:cs typeface="+mn-cs"/>
              </a:rPr>
              <a:t>arbitrages</a:t>
            </a:r>
            <a:r>
              <a:rPr lang="nl-NL" sz="1200" kern="1200" dirty="0" smtClean="0">
                <a:solidFill>
                  <a:schemeClr val="tx1"/>
                </a:solidFill>
                <a:effectLst/>
                <a:latin typeface="Georgia" pitchFamily="18" charset="0"/>
                <a:ea typeface="+mn-ea"/>
                <a:cs typeface="+mn-cs"/>
              </a:rPr>
              <a:t> met buitenlandse arbiters leidde tot ongelukken mede omdat het uit de pas liep met de internationale praktijk.</a:t>
            </a:r>
          </a:p>
          <a:p>
            <a:endParaRPr lang="nl-NL" sz="1200" i="1" kern="1200" dirty="0" smtClean="0">
              <a:solidFill>
                <a:schemeClr val="tx1"/>
              </a:solidFill>
              <a:effectLst/>
              <a:latin typeface="Georgia" pitchFamily="18" charset="0"/>
              <a:ea typeface="+mn-ea"/>
              <a:cs typeface="+mn-cs"/>
            </a:endParaRPr>
          </a:p>
          <a:p>
            <a:r>
              <a:rPr lang="nl-NL" sz="1200" i="0" kern="1200" dirty="0" err="1" smtClean="0">
                <a:solidFill>
                  <a:schemeClr val="tx1"/>
                </a:solidFill>
                <a:effectLst/>
                <a:latin typeface="Georgia" pitchFamily="18" charset="0"/>
                <a:ea typeface="+mn-ea"/>
                <a:cs typeface="+mn-cs"/>
              </a:rPr>
              <a:t>Proposed</a:t>
            </a:r>
            <a:r>
              <a:rPr lang="nl-NL" sz="1200" i="0" kern="1200" dirty="0" smtClean="0">
                <a:solidFill>
                  <a:schemeClr val="tx1"/>
                </a:solidFill>
                <a:effectLst/>
                <a:latin typeface="Georgia" pitchFamily="18" charset="0"/>
                <a:ea typeface="+mn-ea"/>
                <a:cs typeface="+mn-cs"/>
              </a:rPr>
              <a:t> </a:t>
            </a:r>
            <a:r>
              <a:rPr lang="nl-NL" sz="1200" i="0" kern="1200" dirty="0" err="1" smtClean="0">
                <a:solidFill>
                  <a:schemeClr val="tx1"/>
                </a:solidFill>
                <a:effectLst/>
                <a:latin typeface="Georgia" pitchFamily="18" charset="0"/>
                <a:ea typeface="+mn-ea"/>
                <a:cs typeface="+mn-cs"/>
              </a:rPr>
              <a:t>article</a:t>
            </a:r>
            <a:r>
              <a:rPr lang="nl-NL" sz="1200" i="0" kern="1200" dirty="0" smtClean="0">
                <a:solidFill>
                  <a:schemeClr val="tx1"/>
                </a:solidFill>
                <a:effectLst/>
                <a:latin typeface="Georgia" pitchFamily="18" charset="0"/>
                <a:ea typeface="+mn-ea"/>
                <a:cs typeface="+mn-cs"/>
              </a:rPr>
              <a:t> 1064a</a:t>
            </a:r>
            <a:r>
              <a:rPr lang="nl-NL" sz="1200" i="0" kern="1200" baseline="0" dirty="0" smtClean="0">
                <a:solidFill>
                  <a:schemeClr val="tx1"/>
                </a:solidFill>
                <a:effectLst/>
                <a:latin typeface="Georgia" pitchFamily="18" charset="0"/>
                <a:ea typeface="+mn-ea"/>
                <a:cs typeface="+mn-cs"/>
              </a:rPr>
              <a:t> CCP:</a:t>
            </a:r>
          </a:p>
          <a:p>
            <a:endParaRPr lang="nl-NL" sz="1200" i="0"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vordering tot vernietiging wordt ingesteld bij het gerechtshof van het ressort waarin de plaats van arbitrage is gelegen.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bevoegdheid tot het instellen van de vordering tot vernietiging vervalt drie maanden na de dag van verzending van het vonnis. Indien de partijen zijn overeengekomen gebruik te maken van het in artikel 1058, eerste lid, onderdeel b, bepaalde, vervalt deze bevoegdheid drie maanden na de dag van nederlegging van het vonnis.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Tegen een arbitraal tussenvonnis kan de vordering tot vernietiging slechts worden ingesteld tezamen met de vordering tot vernietiging van het geheel of gedeeltelijk eindvonnis.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Alle gronden tot vernietiging moeten, op straffe van verval van het recht daartoe, in de dagvaarding worden voorgedragen.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Tenzij de partijen anders zijn overeengekomen, kan beroep in cassatie worden ingesteld tegen een uitspraak op grond van het eerste lid. </a:t>
            </a:r>
            <a:endParaRPr lang="nl-NL" sz="1200" i="1" kern="1200" dirty="0" smtClean="0">
              <a:solidFill>
                <a:schemeClr val="tx1"/>
              </a:solidFill>
              <a:effectLst/>
              <a:latin typeface="Georgia" pitchFamily="18" charset="0"/>
              <a:ea typeface="+mn-ea"/>
              <a:cs typeface="+mn-cs"/>
            </a:endParaRPr>
          </a:p>
          <a:p>
            <a:endParaRPr lang="nl-NL" i="1"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17</a:t>
            </a:fld>
            <a:endParaRPr lang="en-GB"/>
          </a:p>
        </p:txBody>
      </p:sp>
    </p:spTree>
    <p:extLst>
      <p:ext uri="{BB962C8B-B14F-4D97-AF65-F5344CB8AC3E}">
        <p14:creationId xmlns:p14="http://schemas.microsoft.com/office/powerpoint/2010/main" val="95133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Georgia" pitchFamily="18" charset="0"/>
                <a:ea typeface="+mn-ea"/>
                <a:cs typeface="+mn-cs"/>
              </a:rPr>
              <a:t>Onder het huidige arbitragerecht moet het scheidsgerecht het origineel van een (geheel of gedeeltelijk) eindvonnis nog zo spoedig mogelijk deponeren ter griffie van de rechtbank van de plaats van arbitrage. Het doel van dit depot is tweeledig. Enerzijds geldt dit moment als startpunt voor enkele belangrijke termijnen, waaronder de termijn waarbinnen o.a. een actie tot vernietiging van een arbitraal vonnis moet worden ingesteld.</a:t>
            </a:r>
            <a:r>
              <a:rPr lang="nl-NL" sz="1200" u="sng" kern="1200" baseline="0" dirty="0" smtClean="0">
                <a:solidFill>
                  <a:schemeClr val="tx1"/>
                </a:solidFill>
                <a:effectLst/>
                <a:latin typeface="Georgia" pitchFamily="18" charset="0"/>
                <a:ea typeface="+mn-ea"/>
                <a:cs typeface="+mn-cs"/>
              </a:rPr>
              <a:t> </a:t>
            </a:r>
            <a:r>
              <a:rPr lang="nl-NL" sz="1200" kern="1200" dirty="0" smtClean="0">
                <a:solidFill>
                  <a:schemeClr val="tx1"/>
                </a:solidFill>
                <a:effectLst/>
                <a:latin typeface="Georgia" pitchFamily="18" charset="0"/>
                <a:ea typeface="+mn-ea"/>
                <a:cs typeface="+mn-cs"/>
              </a:rPr>
              <a:t>Anderzijds heeft het tot doel dat de inhoud van het originele vonnis vaststaat, met name ook met het oog op de beoordeling door de gewone rechter in een geding betreffende de tenuitvoerlegging, vernietiging, of herroeping van het arbitraal vonnis.</a:t>
            </a:r>
            <a:endParaRPr lang="nl-NL" sz="1200" u="sng" kern="1200" dirty="0" smtClean="0">
              <a:solidFill>
                <a:schemeClr val="tx1"/>
              </a:solidFill>
              <a:effectLst/>
              <a:latin typeface="Georgia" pitchFamily="18" charset="0"/>
              <a:ea typeface="+mn-ea"/>
              <a:cs typeface="+mn-cs"/>
            </a:endParaRPr>
          </a:p>
          <a:p>
            <a:endParaRPr lang="nl-NL" sz="1200" kern="1200" dirty="0" smtClean="0">
              <a:solidFill>
                <a:schemeClr val="tx1"/>
              </a:solidFill>
              <a:effectLst/>
              <a:latin typeface="Georgia" pitchFamily="18" charset="0"/>
              <a:ea typeface="+mn-ea"/>
              <a:cs typeface="+mn-cs"/>
            </a:endParaRPr>
          </a:p>
          <a:p>
            <a:r>
              <a:rPr lang="nl-NL" sz="1200" kern="1200" dirty="0" smtClean="0">
                <a:solidFill>
                  <a:schemeClr val="tx1"/>
                </a:solidFill>
                <a:effectLst/>
                <a:latin typeface="Georgia" pitchFamily="18" charset="0"/>
                <a:ea typeface="+mn-ea"/>
                <a:cs typeface="+mn-cs"/>
              </a:rPr>
              <a:t>Onder het voorgestelde nieuwe arbitragerecht zal deponering van het vonnis alleen plaatsvinden als partijen hier zelf voor kiezen. Deze vereenvoudiging van de arbitrageprocedure is beslist welkom, niet zozeer omdat het veel geld of veel tijd kost (dat stelt de </a:t>
            </a:r>
            <a:r>
              <a:rPr lang="nl-NL" sz="1200" kern="1200" dirty="0" err="1" smtClean="0">
                <a:solidFill>
                  <a:schemeClr val="tx1"/>
                </a:solidFill>
                <a:effectLst/>
                <a:latin typeface="Georgia" pitchFamily="18" charset="0"/>
                <a:ea typeface="+mn-ea"/>
                <a:cs typeface="+mn-cs"/>
              </a:rPr>
              <a:t>MvT</a:t>
            </a:r>
            <a:r>
              <a:rPr lang="nl-NL" sz="1200" kern="1200" dirty="0" smtClean="0">
                <a:solidFill>
                  <a:schemeClr val="tx1"/>
                </a:solidFill>
                <a:effectLst/>
                <a:latin typeface="Georgia" pitchFamily="18" charset="0"/>
                <a:ea typeface="+mn-ea"/>
                <a:cs typeface="+mn-cs"/>
              </a:rPr>
              <a:t> ten onrechte), maar omdat het depot vooral in internationale </a:t>
            </a:r>
            <a:r>
              <a:rPr lang="nl-NL" sz="1200" kern="1200" dirty="0" err="1" smtClean="0">
                <a:solidFill>
                  <a:schemeClr val="tx1"/>
                </a:solidFill>
                <a:effectLst/>
                <a:latin typeface="Georgia" pitchFamily="18" charset="0"/>
                <a:ea typeface="+mn-ea"/>
                <a:cs typeface="+mn-cs"/>
              </a:rPr>
              <a:t>arbitrages</a:t>
            </a:r>
            <a:r>
              <a:rPr lang="nl-NL" sz="1200" kern="1200" dirty="0" smtClean="0">
                <a:solidFill>
                  <a:schemeClr val="tx1"/>
                </a:solidFill>
                <a:effectLst/>
                <a:latin typeface="Georgia" pitchFamily="18" charset="0"/>
                <a:ea typeface="+mn-ea"/>
                <a:cs typeface="+mn-cs"/>
              </a:rPr>
              <a:t> met buitenlandse arbiters leidde tot ongelukken mede omdat het uit de pas liep met de internationale praktijk.</a:t>
            </a:r>
          </a:p>
          <a:p>
            <a:endParaRPr lang="nl-NL" sz="1200" i="1" kern="1200" dirty="0" smtClean="0">
              <a:solidFill>
                <a:schemeClr val="tx1"/>
              </a:solidFill>
              <a:effectLst/>
              <a:latin typeface="Georgia" pitchFamily="18" charset="0"/>
              <a:ea typeface="+mn-ea"/>
              <a:cs typeface="+mn-cs"/>
            </a:endParaRPr>
          </a:p>
          <a:p>
            <a:r>
              <a:rPr lang="nl-NL" sz="1200" i="0" kern="1200" dirty="0" err="1" smtClean="0">
                <a:solidFill>
                  <a:schemeClr val="tx1"/>
                </a:solidFill>
                <a:effectLst/>
                <a:latin typeface="Georgia" pitchFamily="18" charset="0"/>
                <a:ea typeface="+mn-ea"/>
                <a:cs typeface="+mn-cs"/>
              </a:rPr>
              <a:t>Proposed</a:t>
            </a:r>
            <a:r>
              <a:rPr lang="nl-NL" sz="1200" i="0" kern="1200" dirty="0" smtClean="0">
                <a:solidFill>
                  <a:schemeClr val="tx1"/>
                </a:solidFill>
                <a:effectLst/>
                <a:latin typeface="Georgia" pitchFamily="18" charset="0"/>
                <a:ea typeface="+mn-ea"/>
                <a:cs typeface="+mn-cs"/>
              </a:rPr>
              <a:t> </a:t>
            </a:r>
            <a:r>
              <a:rPr lang="nl-NL" sz="1200" i="0" kern="1200" dirty="0" err="1" smtClean="0">
                <a:solidFill>
                  <a:schemeClr val="tx1"/>
                </a:solidFill>
                <a:effectLst/>
                <a:latin typeface="Georgia" pitchFamily="18" charset="0"/>
                <a:ea typeface="+mn-ea"/>
                <a:cs typeface="+mn-cs"/>
              </a:rPr>
              <a:t>article</a:t>
            </a:r>
            <a:r>
              <a:rPr lang="nl-NL" sz="1200" i="0" kern="1200" dirty="0" smtClean="0">
                <a:solidFill>
                  <a:schemeClr val="tx1"/>
                </a:solidFill>
                <a:effectLst/>
                <a:latin typeface="Georgia" pitchFamily="18" charset="0"/>
                <a:ea typeface="+mn-ea"/>
                <a:cs typeface="+mn-cs"/>
              </a:rPr>
              <a:t> 1064a</a:t>
            </a:r>
            <a:r>
              <a:rPr lang="nl-NL" sz="1200" i="0" kern="1200" baseline="0" dirty="0" smtClean="0">
                <a:solidFill>
                  <a:schemeClr val="tx1"/>
                </a:solidFill>
                <a:effectLst/>
                <a:latin typeface="Georgia" pitchFamily="18" charset="0"/>
                <a:ea typeface="+mn-ea"/>
                <a:cs typeface="+mn-cs"/>
              </a:rPr>
              <a:t> CCP:</a:t>
            </a:r>
          </a:p>
          <a:p>
            <a:endParaRPr lang="nl-NL" sz="1200" i="0"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vordering tot vernietiging wordt ingesteld bij het gerechtshof van het ressort waarin de plaats van arbitrage is gelegen.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bevoegdheid tot het instellen van de vordering tot vernietiging vervalt drie maanden na de dag van verzending van het vonnis. Indien de partijen zijn overeengekomen gebruik te maken van het in artikel 1058, eerste lid, onderdeel b, bepaalde, vervalt deze bevoegdheid drie maanden na de dag van nederlegging van het vonnis.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Tegen een arbitraal tussenvonnis kan de vordering tot vernietiging slechts worden ingesteld tezamen met de vordering tot vernietiging van het geheel of gedeeltelijk eindvonnis.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Alle gronden tot vernietiging moeten, op straffe van verval van het recht daartoe, in de dagvaarding worden voorgedragen.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Tenzij de partijen anders zijn overeengekomen, kan beroep in cassatie worden ingesteld tegen een uitspraak op grond van het eerste lid. </a:t>
            </a:r>
            <a:endParaRPr lang="nl-NL" sz="1200" i="1" kern="1200" dirty="0" smtClean="0">
              <a:solidFill>
                <a:schemeClr val="tx1"/>
              </a:solidFill>
              <a:effectLst/>
              <a:latin typeface="Georgia" pitchFamily="18" charset="0"/>
              <a:ea typeface="+mn-ea"/>
              <a:cs typeface="+mn-cs"/>
            </a:endParaRPr>
          </a:p>
          <a:p>
            <a:endParaRPr lang="nl-NL" i="1" dirty="0" smtClean="0"/>
          </a:p>
          <a:p>
            <a:r>
              <a:rPr lang="nl-NL" b="1" dirty="0" smtClean="0">
                <a:effectLst/>
              </a:rPr>
              <a:t>Artikel 383</a:t>
            </a:r>
          </a:p>
          <a:p>
            <a:endParaRPr lang="nl-NL" dirty="0" smtClean="0">
              <a:effectLst/>
            </a:endParaRPr>
          </a:p>
          <a:p>
            <a:r>
              <a:rPr lang="nl-NL" i="1" dirty="0" smtClean="0">
                <a:effectLst/>
              </a:rPr>
              <a:t>1. Het rechtsmiddel moet worden aangewend binnen drie maanden nadat de grond voor de herroeping is ontstaan en de eiser daarmee bekend is geworden. De termijn vangt niet aan dan nadat het vonnis in kracht van gewijsde is gegaan.</a:t>
            </a:r>
          </a:p>
          <a:p>
            <a:r>
              <a:rPr lang="nl-NL" i="1" dirty="0" smtClean="0">
                <a:effectLst/>
              </a:rPr>
              <a:t>2. Indien de partij die gronden heeft de herroeping te vorderen binnen die termijn is overleden, is artikel 341</a:t>
            </a:r>
            <a:r>
              <a:rPr lang="nl-NL" i="1" baseline="0" dirty="0" smtClean="0">
                <a:effectLst/>
              </a:rPr>
              <a:t> </a:t>
            </a:r>
            <a:r>
              <a:rPr lang="nl-NL" i="1" dirty="0" smtClean="0">
                <a:effectLst/>
              </a:rPr>
              <a:t>van overeenkomstige toepassing.</a:t>
            </a:r>
          </a:p>
          <a:p>
            <a:endParaRPr lang="nl-NL" i="0" dirty="0" smtClean="0"/>
          </a:p>
          <a:p>
            <a:endParaRPr lang="nl-NL" i="1"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18</a:t>
            </a:fld>
            <a:endParaRPr lang="en-GB"/>
          </a:p>
        </p:txBody>
      </p:sp>
    </p:spTree>
    <p:extLst>
      <p:ext uri="{BB962C8B-B14F-4D97-AF65-F5344CB8AC3E}">
        <p14:creationId xmlns:p14="http://schemas.microsoft.com/office/powerpoint/2010/main" val="951337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Georgia" pitchFamily="18" charset="0"/>
                <a:ea typeface="+mn-ea"/>
                <a:cs typeface="+mn-cs"/>
              </a:rPr>
              <a:t>Onder het huidige arbitragerecht moet het scheidsgerecht het origineel van een (geheel of gedeeltelijk) eindvonnis nog zo spoedig mogelijk deponeren ter griffie van de rechtbank van de plaats van arbitrage. Het doel van dit depot is tweeledig. Enerzijds geldt dit moment als startpunt voor enkele belangrijke termijnen, waaronder de termijn waarbinnen o.a. een actie tot vernietiging van een arbitraal vonnis moet worden ingesteld.</a:t>
            </a:r>
            <a:r>
              <a:rPr lang="nl-NL" sz="1200" u="sng" kern="1200" baseline="0" dirty="0" smtClean="0">
                <a:solidFill>
                  <a:schemeClr val="tx1"/>
                </a:solidFill>
                <a:effectLst/>
                <a:latin typeface="Georgia" pitchFamily="18" charset="0"/>
                <a:ea typeface="+mn-ea"/>
                <a:cs typeface="+mn-cs"/>
              </a:rPr>
              <a:t> </a:t>
            </a:r>
            <a:r>
              <a:rPr lang="nl-NL" sz="1200" kern="1200" dirty="0" smtClean="0">
                <a:solidFill>
                  <a:schemeClr val="tx1"/>
                </a:solidFill>
                <a:effectLst/>
                <a:latin typeface="Georgia" pitchFamily="18" charset="0"/>
                <a:ea typeface="+mn-ea"/>
                <a:cs typeface="+mn-cs"/>
              </a:rPr>
              <a:t>Anderzijds heeft het tot doel dat de inhoud van het originele vonnis vaststaat, met name ook met het oog op de beoordeling door de gewone rechter in een geding betreffende de tenuitvoerlegging, vernietiging, of herroeping van het arbitraal vonnis.</a:t>
            </a:r>
            <a:endParaRPr lang="nl-NL" sz="1200" u="sng" kern="1200" dirty="0" smtClean="0">
              <a:solidFill>
                <a:schemeClr val="tx1"/>
              </a:solidFill>
              <a:effectLst/>
              <a:latin typeface="Georgia" pitchFamily="18" charset="0"/>
              <a:ea typeface="+mn-ea"/>
              <a:cs typeface="+mn-cs"/>
            </a:endParaRPr>
          </a:p>
          <a:p>
            <a:endParaRPr lang="nl-NL" sz="1200" kern="1200" dirty="0" smtClean="0">
              <a:solidFill>
                <a:schemeClr val="tx1"/>
              </a:solidFill>
              <a:effectLst/>
              <a:latin typeface="Georgia" pitchFamily="18" charset="0"/>
              <a:ea typeface="+mn-ea"/>
              <a:cs typeface="+mn-cs"/>
            </a:endParaRPr>
          </a:p>
          <a:p>
            <a:r>
              <a:rPr lang="nl-NL" sz="1200" kern="1200" dirty="0" smtClean="0">
                <a:solidFill>
                  <a:schemeClr val="tx1"/>
                </a:solidFill>
                <a:effectLst/>
                <a:latin typeface="Georgia" pitchFamily="18" charset="0"/>
                <a:ea typeface="+mn-ea"/>
                <a:cs typeface="+mn-cs"/>
              </a:rPr>
              <a:t>Onder het voorgestelde nieuwe arbitragerecht zal deponering van het vonnis alleen plaatsvinden als partijen hier zelf voor kiezen. Deze vereenvoudiging van de arbitrageprocedure is beslist welkom, niet zozeer omdat het veel geld of veel tijd kost (dat stelt de </a:t>
            </a:r>
            <a:r>
              <a:rPr lang="nl-NL" sz="1200" kern="1200" dirty="0" err="1" smtClean="0">
                <a:solidFill>
                  <a:schemeClr val="tx1"/>
                </a:solidFill>
                <a:effectLst/>
                <a:latin typeface="Georgia" pitchFamily="18" charset="0"/>
                <a:ea typeface="+mn-ea"/>
                <a:cs typeface="+mn-cs"/>
              </a:rPr>
              <a:t>MvT</a:t>
            </a:r>
            <a:r>
              <a:rPr lang="nl-NL" sz="1200" kern="1200" dirty="0" smtClean="0">
                <a:solidFill>
                  <a:schemeClr val="tx1"/>
                </a:solidFill>
                <a:effectLst/>
                <a:latin typeface="Georgia" pitchFamily="18" charset="0"/>
                <a:ea typeface="+mn-ea"/>
                <a:cs typeface="+mn-cs"/>
              </a:rPr>
              <a:t> ten onrechte), maar omdat het depot vooral in internationale </a:t>
            </a:r>
            <a:r>
              <a:rPr lang="nl-NL" sz="1200" kern="1200" dirty="0" err="1" smtClean="0">
                <a:solidFill>
                  <a:schemeClr val="tx1"/>
                </a:solidFill>
                <a:effectLst/>
                <a:latin typeface="Georgia" pitchFamily="18" charset="0"/>
                <a:ea typeface="+mn-ea"/>
                <a:cs typeface="+mn-cs"/>
              </a:rPr>
              <a:t>arbitrages</a:t>
            </a:r>
            <a:r>
              <a:rPr lang="nl-NL" sz="1200" kern="1200" dirty="0" smtClean="0">
                <a:solidFill>
                  <a:schemeClr val="tx1"/>
                </a:solidFill>
                <a:effectLst/>
                <a:latin typeface="Georgia" pitchFamily="18" charset="0"/>
                <a:ea typeface="+mn-ea"/>
                <a:cs typeface="+mn-cs"/>
              </a:rPr>
              <a:t> met buitenlandse arbiters leidde tot ongelukken mede omdat het uit de pas liep met de internationale praktijk.</a:t>
            </a:r>
          </a:p>
          <a:p>
            <a:endParaRPr lang="nl-NL" sz="1200" i="1" kern="1200" dirty="0" smtClean="0">
              <a:solidFill>
                <a:schemeClr val="tx1"/>
              </a:solidFill>
              <a:effectLst/>
              <a:latin typeface="Georgia" pitchFamily="18" charset="0"/>
              <a:ea typeface="+mn-ea"/>
              <a:cs typeface="+mn-cs"/>
            </a:endParaRPr>
          </a:p>
          <a:p>
            <a:r>
              <a:rPr lang="nl-NL" sz="1200" i="0" kern="1200" dirty="0" err="1" smtClean="0">
                <a:solidFill>
                  <a:schemeClr val="tx1"/>
                </a:solidFill>
                <a:effectLst/>
                <a:latin typeface="Georgia" pitchFamily="18" charset="0"/>
                <a:ea typeface="+mn-ea"/>
                <a:cs typeface="+mn-cs"/>
              </a:rPr>
              <a:t>Proposed</a:t>
            </a:r>
            <a:r>
              <a:rPr lang="nl-NL" sz="1200" i="0" kern="1200" dirty="0" smtClean="0">
                <a:solidFill>
                  <a:schemeClr val="tx1"/>
                </a:solidFill>
                <a:effectLst/>
                <a:latin typeface="Georgia" pitchFamily="18" charset="0"/>
                <a:ea typeface="+mn-ea"/>
                <a:cs typeface="+mn-cs"/>
              </a:rPr>
              <a:t> </a:t>
            </a:r>
            <a:r>
              <a:rPr lang="nl-NL" sz="1200" i="0" kern="1200" dirty="0" err="1" smtClean="0">
                <a:solidFill>
                  <a:schemeClr val="tx1"/>
                </a:solidFill>
                <a:effectLst/>
                <a:latin typeface="Georgia" pitchFamily="18" charset="0"/>
                <a:ea typeface="+mn-ea"/>
                <a:cs typeface="+mn-cs"/>
              </a:rPr>
              <a:t>article</a:t>
            </a:r>
            <a:r>
              <a:rPr lang="nl-NL" sz="1200" i="0" kern="1200" dirty="0" smtClean="0">
                <a:solidFill>
                  <a:schemeClr val="tx1"/>
                </a:solidFill>
                <a:effectLst/>
                <a:latin typeface="Georgia" pitchFamily="18" charset="0"/>
                <a:ea typeface="+mn-ea"/>
                <a:cs typeface="+mn-cs"/>
              </a:rPr>
              <a:t> 1064a</a:t>
            </a:r>
            <a:r>
              <a:rPr lang="nl-NL" sz="1200" i="0" kern="1200" baseline="0" dirty="0" smtClean="0">
                <a:solidFill>
                  <a:schemeClr val="tx1"/>
                </a:solidFill>
                <a:effectLst/>
                <a:latin typeface="Georgia" pitchFamily="18" charset="0"/>
                <a:ea typeface="+mn-ea"/>
                <a:cs typeface="+mn-cs"/>
              </a:rPr>
              <a:t> CCP:</a:t>
            </a:r>
          </a:p>
          <a:p>
            <a:endParaRPr lang="nl-NL" sz="1200" i="0" kern="1200" baseline="0" dirty="0" smtClean="0">
              <a:solidFill>
                <a:schemeClr val="tx1"/>
              </a:solidFill>
              <a:effectLst/>
              <a:latin typeface="Georgia" pitchFamily="18" charset="0"/>
              <a:ea typeface="+mn-ea"/>
              <a:cs typeface="+mn-cs"/>
            </a:endParaRP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vordering tot vernietiging wordt ingesteld bij het gerechtshof van het ressort waarin de plaats van arbitrage is gelegen.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De bevoegdheid tot het instellen van de vordering tot vernietiging vervalt drie maanden na de dag van verzending van het vonnis. Indien de partijen zijn overeengekomen gebruik te maken van het in artikel 1058, eerste lid, onderdeel b, bepaalde, vervalt deze bevoegdheid drie maanden na de dag van nederlegging van het vonnis.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Tegen een arbitraal tussenvonnis kan de vordering tot vernietiging slechts worden ingesteld tezamen met de vordering tot vernietiging van het geheel of gedeeltelijk eindvonnis.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Alle gronden tot vernietiging moeten, op straffe van verval van het recht daartoe, in de dagvaarding worden voorgedragen. </a:t>
            </a:r>
          </a:p>
          <a:p>
            <a:pPr marL="228600" indent="-228600">
              <a:buAutoNum type="arabicPeriod"/>
            </a:pPr>
            <a:r>
              <a:rPr lang="nl-NL" sz="1200" b="0" i="1" u="none" strike="noStrike" kern="1200" baseline="0" dirty="0" smtClean="0">
                <a:solidFill>
                  <a:schemeClr val="tx1"/>
                </a:solidFill>
                <a:latin typeface="Georgia" pitchFamily="18" charset="0"/>
                <a:ea typeface="+mn-ea"/>
                <a:cs typeface="+mn-cs"/>
              </a:rPr>
              <a:t>Tenzij de partijen anders zijn overeengekomen, kan beroep in cassatie worden ingesteld tegen een uitspraak op grond van het eerste lid. </a:t>
            </a:r>
            <a:endParaRPr lang="nl-NL" sz="1200" i="1" kern="1200" dirty="0" smtClean="0">
              <a:solidFill>
                <a:schemeClr val="tx1"/>
              </a:solidFill>
              <a:effectLst/>
              <a:latin typeface="Georgia" pitchFamily="18" charset="0"/>
              <a:ea typeface="+mn-ea"/>
              <a:cs typeface="+mn-cs"/>
            </a:endParaRPr>
          </a:p>
          <a:p>
            <a:endParaRPr lang="nl-NL" i="1" dirty="0" smtClean="0"/>
          </a:p>
          <a:p>
            <a:r>
              <a:rPr lang="nl-NL" b="1" dirty="0" smtClean="0">
                <a:effectLst/>
              </a:rPr>
              <a:t>Artikel 383</a:t>
            </a:r>
          </a:p>
          <a:p>
            <a:endParaRPr lang="nl-NL" dirty="0" smtClean="0">
              <a:effectLst/>
            </a:endParaRPr>
          </a:p>
          <a:p>
            <a:r>
              <a:rPr lang="nl-NL" i="1" dirty="0" smtClean="0">
                <a:effectLst/>
              </a:rPr>
              <a:t>1. Het rechtsmiddel moet worden aangewend binnen drie maanden nadat de grond voor de herroeping is ontstaan en de eiser daarmee bekend is geworden. De termijn vangt niet aan dan nadat het vonnis in kracht van gewijsde is gegaan.</a:t>
            </a:r>
          </a:p>
          <a:p>
            <a:r>
              <a:rPr lang="nl-NL" i="1" dirty="0" smtClean="0">
                <a:effectLst/>
              </a:rPr>
              <a:t>2. Indien de partij die gronden heeft de herroeping te vorderen binnen die termijn is overleden, is artikel 341</a:t>
            </a:r>
            <a:r>
              <a:rPr lang="nl-NL" i="1" baseline="0" dirty="0" smtClean="0">
                <a:effectLst/>
              </a:rPr>
              <a:t> </a:t>
            </a:r>
            <a:r>
              <a:rPr lang="nl-NL" i="1" dirty="0" smtClean="0">
                <a:effectLst/>
              </a:rPr>
              <a:t>van overeenkomstige toepassing.</a:t>
            </a:r>
          </a:p>
          <a:p>
            <a:endParaRPr lang="nl-NL" i="0" dirty="0" smtClean="0"/>
          </a:p>
          <a:p>
            <a:endParaRPr lang="nl-NL" i="1" dirty="0"/>
          </a:p>
        </p:txBody>
      </p:sp>
      <p:sp>
        <p:nvSpPr>
          <p:cNvPr id="4" name="Slide Number Placeholder 3"/>
          <p:cNvSpPr>
            <a:spLocks noGrp="1"/>
          </p:cNvSpPr>
          <p:nvPr>
            <p:ph type="sldNum" sz="quarter" idx="10"/>
          </p:nvPr>
        </p:nvSpPr>
        <p:spPr/>
        <p:txBody>
          <a:bodyPr/>
          <a:lstStyle/>
          <a:p>
            <a:fld id="{208BA160-6ED6-4733-954A-58330B856D94}" type="slidenum">
              <a:rPr lang="en-GB" smtClean="0"/>
              <a:pPr/>
              <a:t>19</a:t>
            </a:fld>
            <a:endParaRPr lang="en-GB"/>
          </a:p>
        </p:txBody>
      </p:sp>
    </p:spTree>
    <p:extLst>
      <p:ext uri="{BB962C8B-B14F-4D97-AF65-F5344CB8AC3E}">
        <p14:creationId xmlns:p14="http://schemas.microsoft.com/office/powerpoint/2010/main" val="951337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763713" y="2349500"/>
            <a:ext cx="4606925" cy="1470025"/>
          </a:xfrm>
        </p:spPr>
        <p:txBody>
          <a:bodyPr anchor="b"/>
          <a:lstStyle>
            <a:lvl1pPr algn="r">
              <a:defRPr>
                <a:solidFill>
                  <a:schemeClr val="tx1"/>
                </a:solidFill>
              </a:defRPr>
            </a:lvl1pPr>
          </a:lstStyle>
          <a:p>
            <a:pPr lvl="0"/>
            <a:r>
              <a:rPr lang="en-GB" noProof="0" smtClean="0"/>
              <a:t>Click to edit Master title style</a:t>
            </a:r>
          </a:p>
        </p:txBody>
      </p:sp>
      <p:sp>
        <p:nvSpPr>
          <p:cNvPr id="7171" name="Rectangle 3"/>
          <p:cNvSpPr>
            <a:spLocks noGrp="1" noChangeArrowheads="1"/>
          </p:cNvSpPr>
          <p:nvPr>
            <p:ph type="subTitle" idx="1"/>
          </p:nvPr>
        </p:nvSpPr>
        <p:spPr>
          <a:xfrm>
            <a:off x="1763713" y="4076700"/>
            <a:ext cx="4608512" cy="1512888"/>
          </a:xfrm>
        </p:spPr>
        <p:txBody>
          <a:bodyPr/>
          <a:lstStyle>
            <a:lvl1pPr algn="r">
              <a:defRPr sz="2000">
                <a:solidFill>
                  <a:srgbClr val="FFFFFF"/>
                </a:solidFill>
              </a:defRPr>
            </a:lvl1pPr>
          </a:lstStyle>
          <a:p>
            <a:pPr lvl="0"/>
            <a:r>
              <a:rPr lang="en-GB" noProof="0" smtClean="0"/>
              <a:t>Click to edit Master subtitle style</a:t>
            </a:r>
          </a:p>
        </p:txBody>
      </p:sp>
      <p:grpSp>
        <p:nvGrpSpPr>
          <p:cNvPr id="7191" name="Group 23"/>
          <p:cNvGrpSpPr>
            <a:grpSpLocks/>
          </p:cNvGrpSpPr>
          <p:nvPr userDrawn="1"/>
        </p:nvGrpSpPr>
        <p:grpSpPr bwMode="auto">
          <a:xfrm>
            <a:off x="6450013" y="3375025"/>
            <a:ext cx="2355850" cy="352425"/>
            <a:chOff x="4063" y="2126"/>
            <a:chExt cx="1484" cy="222"/>
          </a:xfrm>
        </p:grpSpPr>
        <p:sp>
          <p:nvSpPr>
            <p:cNvPr id="7178" name="Freeform 10"/>
            <p:cNvSpPr>
              <a:spLocks/>
            </p:cNvSpPr>
            <p:nvPr userDrawn="1"/>
          </p:nvSpPr>
          <p:spPr bwMode="invGray">
            <a:xfrm>
              <a:off x="4467" y="2143"/>
              <a:ext cx="40" cy="38"/>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79" name="Freeform 11"/>
            <p:cNvSpPr>
              <a:spLocks/>
            </p:cNvSpPr>
            <p:nvPr userDrawn="1"/>
          </p:nvSpPr>
          <p:spPr bwMode="invGray">
            <a:xfrm>
              <a:off x="5226" y="2143"/>
              <a:ext cx="40" cy="38"/>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0" name="Freeform 12"/>
            <p:cNvSpPr>
              <a:spLocks noEditPoints="1"/>
            </p:cNvSpPr>
            <p:nvPr userDrawn="1"/>
          </p:nvSpPr>
          <p:spPr bwMode="invGray">
            <a:xfrm>
              <a:off x="4289" y="2150"/>
              <a:ext cx="158" cy="195"/>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1" name="Freeform 13"/>
            <p:cNvSpPr>
              <a:spLocks/>
            </p:cNvSpPr>
            <p:nvPr userDrawn="1"/>
          </p:nvSpPr>
          <p:spPr bwMode="invGray">
            <a:xfrm>
              <a:off x="4529" y="2197"/>
              <a:ext cx="108" cy="148"/>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2" name="Freeform 14"/>
            <p:cNvSpPr>
              <a:spLocks/>
            </p:cNvSpPr>
            <p:nvPr userDrawn="1"/>
          </p:nvSpPr>
          <p:spPr bwMode="invGray">
            <a:xfrm>
              <a:off x="4453" y="2205"/>
              <a:ext cx="70" cy="140"/>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3" name="Freeform 15"/>
            <p:cNvSpPr>
              <a:spLocks noEditPoints="1"/>
            </p:cNvSpPr>
            <p:nvPr userDrawn="1"/>
          </p:nvSpPr>
          <p:spPr bwMode="invGray">
            <a:xfrm>
              <a:off x="5048" y="2150"/>
              <a:ext cx="158" cy="195"/>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4" name="Freeform 16"/>
            <p:cNvSpPr>
              <a:spLocks/>
            </p:cNvSpPr>
            <p:nvPr userDrawn="1"/>
          </p:nvSpPr>
          <p:spPr bwMode="invGray">
            <a:xfrm>
              <a:off x="5288" y="2197"/>
              <a:ext cx="108" cy="148"/>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5" name="Freeform 17"/>
            <p:cNvSpPr>
              <a:spLocks/>
            </p:cNvSpPr>
            <p:nvPr userDrawn="1"/>
          </p:nvSpPr>
          <p:spPr bwMode="invGray">
            <a:xfrm>
              <a:off x="5212" y="2205"/>
              <a:ext cx="70" cy="140"/>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6" name="Freeform 18"/>
            <p:cNvSpPr>
              <a:spLocks noEditPoints="1"/>
            </p:cNvSpPr>
            <p:nvPr userDrawn="1"/>
          </p:nvSpPr>
          <p:spPr bwMode="invGray">
            <a:xfrm>
              <a:off x="4636" y="2130"/>
              <a:ext cx="153" cy="218"/>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7" name="Freeform 19"/>
            <p:cNvSpPr>
              <a:spLocks noEditPoints="1"/>
            </p:cNvSpPr>
            <p:nvPr userDrawn="1"/>
          </p:nvSpPr>
          <p:spPr bwMode="invGray">
            <a:xfrm>
              <a:off x="5395" y="2130"/>
              <a:ext cx="152" cy="218"/>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8" name="Freeform 20"/>
            <p:cNvSpPr>
              <a:spLocks noEditPoints="1"/>
            </p:cNvSpPr>
            <p:nvPr userDrawn="1"/>
          </p:nvSpPr>
          <p:spPr bwMode="invGray">
            <a:xfrm>
              <a:off x="4825" y="2126"/>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7189" name="Freeform 21"/>
            <p:cNvSpPr>
              <a:spLocks noEditPoints="1"/>
            </p:cNvSpPr>
            <p:nvPr userDrawn="1"/>
          </p:nvSpPr>
          <p:spPr bwMode="invGray">
            <a:xfrm>
              <a:off x="4063" y="2126"/>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3_Title Slide">
    <p:bg>
      <p:bgPr>
        <a:solidFill>
          <a:srgbClr val="FFFFFF"/>
        </a:solidFill>
        <a:effectLst/>
      </p:bgPr>
    </p:bg>
    <p:spTree>
      <p:nvGrpSpPr>
        <p:cNvPr id="1" name=""/>
        <p:cNvGrpSpPr/>
        <p:nvPr/>
      </p:nvGrpSpPr>
      <p:grpSpPr>
        <a:xfrm>
          <a:off x="0" y="0"/>
          <a:ext cx="0" cy="0"/>
          <a:chOff x="0" y="0"/>
          <a:chExt cx="0" cy="0"/>
        </a:xfrm>
      </p:grpSpPr>
      <p:sp>
        <p:nvSpPr>
          <p:cNvPr id="25618" name="Rectangle 18"/>
          <p:cNvSpPr>
            <a:spLocks noGrp="1" noChangeArrowheads="1"/>
          </p:cNvSpPr>
          <p:nvPr>
            <p:ph type="ctrTitle"/>
          </p:nvPr>
        </p:nvSpPr>
        <p:spPr>
          <a:xfrm>
            <a:off x="2830513" y="2349500"/>
            <a:ext cx="4606925" cy="1470025"/>
          </a:xfrm>
        </p:spPr>
        <p:txBody>
          <a:bodyPr/>
          <a:lstStyle>
            <a:lvl1pPr>
              <a:defRPr>
                <a:solidFill>
                  <a:schemeClr val="bg1"/>
                </a:solidFill>
              </a:defRPr>
            </a:lvl1pPr>
          </a:lstStyle>
          <a:p>
            <a:pPr lvl="0"/>
            <a:r>
              <a:rPr lang="en-GB" noProof="0" smtClean="0"/>
              <a:t>Click to edit Master title style</a:t>
            </a:r>
          </a:p>
        </p:txBody>
      </p:sp>
      <p:sp>
        <p:nvSpPr>
          <p:cNvPr id="25619" name="Rectangle 19"/>
          <p:cNvSpPr>
            <a:spLocks noGrp="1" noChangeArrowheads="1"/>
          </p:cNvSpPr>
          <p:nvPr>
            <p:ph type="subTitle" idx="1"/>
          </p:nvPr>
        </p:nvSpPr>
        <p:spPr>
          <a:xfrm>
            <a:off x="2830513" y="4076700"/>
            <a:ext cx="4608512" cy="1512888"/>
          </a:xfrm>
        </p:spPr>
        <p:txBody>
          <a:bodyPr/>
          <a:lstStyle>
            <a:lvl1pPr>
              <a:defRPr sz="2000">
                <a:solidFill>
                  <a:schemeClr val="bg1"/>
                </a:solidFill>
              </a:defRPr>
            </a:lvl1pPr>
          </a:lstStyle>
          <a:p>
            <a:pPr lvl="0"/>
            <a:r>
              <a:rPr lang="en-GB" noProof="0" smtClean="0"/>
              <a:t>Click to edit Master subtitle style</a:t>
            </a:r>
          </a:p>
        </p:txBody>
      </p:sp>
      <p:sp>
        <p:nvSpPr>
          <p:cNvPr id="25623" name="Freeform 23"/>
          <p:cNvSpPr>
            <a:spLocks noEditPoints="1"/>
          </p:cNvSpPr>
          <p:nvPr userDrawn="1"/>
        </p:nvSpPr>
        <p:spPr bwMode="invGray">
          <a:xfrm>
            <a:off x="358775" y="2451100"/>
            <a:ext cx="250825" cy="309563"/>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grpSp>
        <p:nvGrpSpPr>
          <p:cNvPr id="25635" name="Group 35"/>
          <p:cNvGrpSpPr>
            <a:grpSpLocks/>
          </p:cNvGrpSpPr>
          <p:nvPr userDrawn="1"/>
        </p:nvGrpSpPr>
        <p:grpSpPr bwMode="auto">
          <a:xfrm>
            <a:off x="619125" y="2413000"/>
            <a:ext cx="2078038" cy="352425"/>
            <a:chOff x="390" y="1520"/>
            <a:chExt cx="1309" cy="222"/>
          </a:xfrm>
        </p:grpSpPr>
        <p:sp>
          <p:nvSpPr>
            <p:cNvPr id="25621" name="Freeform 21"/>
            <p:cNvSpPr>
              <a:spLocks/>
            </p:cNvSpPr>
            <p:nvPr userDrawn="1"/>
          </p:nvSpPr>
          <p:spPr bwMode="invGray">
            <a:xfrm>
              <a:off x="404" y="1537"/>
              <a:ext cx="40" cy="38"/>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22" name="Freeform 22"/>
            <p:cNvSpPr>
              <a:spLocks/>
            </p:cNvSpPr>
            <p:nvPr userDrawn="1"/>
          </p:nvSpPr>
          <p:spPr bwMode="invGray">
            <a:xfrm>
              <a:off x="1163" y="1537"/>
              <a:ext cx="40" cy="38"/>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24" name="Freeform 24"/>
            <p:cNvSpPr>
              <a:spLocks/>
            </p:cNvSpPr>
            <p:nvPr userDrawn="1"/>
          </p:nvSpPr>
          <p:spPr bwMode="invGray">
            <a:xfrm>
              <a:off x="466" y="1591"/>
              <a:ext cx="108" cy="148"/>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25" name="Freeform 25"/>
            <p:cNvSpPr>
              <a:spLocks/>
            </p:cNvSpPr>
            <p:nvPr userDrawn="1"/>
          </p:nvSpPr>
          <p:spPr bwMode="invGray">
            <a:xfrm>
              <a:off x="390" y="1599"/>
              <a:ext cx="70" cy="140"/>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26" name="Freeform 26"/>
            <p:cNvSpPr>
              <a:spLocks noEditPoints="1"/>
            </p:cNvSpPr>
            <p:nvPr userDrawn="1"/>
          </p:nvSpPr>
          <p:spPr bwMode="invGray">
            <a:xfrm>
              <a:off x="985" y="1544"/>
              <a:ext cx="158" cy="195"/>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27" name="Freeform 27"/>
            <p:cNvSpPr>
              <a:spLocks/>
            </p:cNvSpPr>
            <p:nvPr userDrawn="1"/>
          </p:nvSpPr>
          <p:spPr bwMode="invGray">
            <a:xfrm>
              <a:off x="1225" y="1591"/>
              <a:ext cx="108" cy="148"/>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28" name="Freeform 28"/>
            <p:cNvSpPr>
              <a:spLocks/>
            </p:cNvSpPr>
            <p:nvPr userDrawn="1"/>
          </p:nvSpPr>
          <p:spPr bwMode="invGray">
            <a:xfrm>
              <a:off x="1149" y="1599"/>
              <a:ext cx="70" cy="140"/>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29" name="Freeform 29"/>
            <p:cNvSpPr>
              <a:spLocks noEditPoints="1"/>
            </p:cNvSpPr>
            <p:nvPr userDrawn="1"/>
          </p:nvSpPr>
          <p:spPr bwMode="invGray">
            <a:xfrm>
              <a:off x="573" y="1524"/>
              <a:ext cx="153" cy="218"/>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30" name="Freeform 30"/>
            <p:cNvSpPr>
              <a:spLocks noEditPoints="1"/>
            </p:cNvSpPr>
            <p:nvPr userDrawn="1"/>
          </p:nvSpPr>
          <p:spPr bwMode="invGray">
            <a:xfrm>
              <a:off x="1332" y="1524"/>
              <a:ext cx="152" cy="218"/>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631" name="Freeform 31"/>
            <p:cNvSpPr>
              <a:spLocks noEditPoints="1"/>
            </p:cNvSpPr>
            <p:nvPr userDrawn="1"/>
          </p:nvSpPr>
          <p:spPr bwMode="invGray">
            <a:xfrm>
              <a:off x="762" y="1520"/>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25632" name="Freeform 32"/>
            <p:cNvSpPr>
              <a:spLocks noEditPoints="1"/>
            </p:cNvSpPr>
            <p:nvPr userDrawn="1"/>
          </p:nvSpPr>
          <p:spPr bwMode="invGray">
            <a:xfrm>
              <a:off x="1521" y="1520"/>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476250"/>
            <a:ext cx="6588000" cy="1081088"/>
          </a:xfrm>
        </p:spPr>
        <p:txBody>
          <a:bodyPr/>
          <a:lstStyle>
            <a:lvl1pPr>
              <a:defRPr>
                <a:solidFill>
                  <a:srgbClr val="999EA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solidFill>
                  <a:schemeClr val="accent2"/>
                </a:solidFill>
              </a:defRPr>
            </a:lvl1pPr>
            <a:lvl2pPr>
              <a:defRPr sz="2800">
                <a:solidFill>
                  <a:srgbClr val="999EA0"/>
                </a:solidFill>
              </a:defRPr>
            </a:lvl2pPr>
            <a:lvl3pPr>
              <a:defRPr sz="2800">
                <a:solidFill>
                  <a:srgbClr val="999EA0"/>
                </a:solidFill>
              </a:defRPr>
            </a:lvl3pPr>
            <a:lvl4pPr>
              <a:defRPr sz="2800">
                <a:solidFill>
                  <a:srgbClr val="999EA0"/>
                </a:solidFill>
              </a:defRPr>
            </a:lvl4pPr>
            <a:lvl5pPr>
              <a:defRPr sz="2800">
                <a:solidFill>
                  <a:srgbClr val="999EA0"/>
                </a:solidFill>
              </a:defRPr>
            </a:lvl5pPr>
            <a:lvl6pPr marL="1440000" indent="-360000">
              <a:defRPr sz="2800">
                <a:solidFill>
                  <a:srgbClr val="999EA0"/>
                </a:solidFill>
              </a:defRPr>
            </a:lvl6pPr>
            <a:lvl7pPr marL="1800000" indent="-360000">
              <a:defRPr sz="2800">
                <a:solidFill>
                  <a:srgbClr val="999EA0"/>
                </a:solidFill>
              </a:defRPr>
            </a:lvl7pPr>
            <a:lvl8pPr>
              <a:defRPr sz="2800">
                <a:solidFill>
                  <a:srgbClr val="999EA0"/>
                </a:solidFill>
              </a:defRPr>
            </a:lvl8pPr>
            <a:lvl9pPr>
              <a:defRPr sz="2800">
                <a:solidFill>
                  <a:srgbClr val="999EA0"/>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4" name="Footer Placeholder 3"/>
          <p:cNvSpPr>
            <a:spLocks noGrp="1"/>
          </p:cNvSpPr>
          <p:nvPr>
            <p:ph type="ftr" sz="quarter" idx="10"/>
            <p:custDataLst>
              <p:tags r:id="rId1"/>
            </p:custDataLst>
          </p:nvPr>
        </p:nvSpPr>
        <p:spPr/>
        <p:txBody>
          <a:bodyPr/>
          <a:lstStyle>
            <a:lvl1pPr>
              <a:defRPr>
                <a:solidFill>
                  <a:schemeClr val="accent3"/>
                </a:solidFill>
              </a:defRPr>
            </a:lvl1pPr>
          </a:lstStyle>
          <a:p>
            <a:r>
              <a:rPr lang="en-GB" smtClean="0"/>
              <a:t>Arbitration</a:t>
            </a:r>
            <a:endParaRPr lang="en-GB" dirty="0"/>
          </a:p>
        </p:txBody>
      </p:sp>
      <p:sp>
        <p:nvSpPr>
          <p:cNvPr id="5" name="Slide Number Placeholder 4"/>
          <p:cNvSpPr>
            <a:spLocks noGrp="1"/>
          </p:cNvSpPr>
          <p:nvPr>
            <p:ph type="sldNum" sz="quarter" idx="11"/>
          </p:nvPr>
        </p:nvSpPr>
        <p:spPr/>
        <p:txBody>
          <a:bodyPr/>
          <a:lstStyle>
            <a:lvl1pPr>
              <a:defRPr>
                <a:solidFill>
                  <a:schemeClr val="accent3"/>
                </a:solidFill>
              </a:defRPr>
            </a:lvl1pPr>
          </a:lstStyle>
          <a:p>
            <a:r>
              <a:rPr lang="en-GB" smtClean="0"/>
              <a:t>Page </a:t>
            </a:r>
            <a:fld id="{46A41853-253C-4955-B912-106B8BCBF4EB}" type="slidenum">
              <a:rPr lang="en-GB" smtClean="0"/>
              <a:pPr/>
              <a:t>‹#›</a:t>
            </a:fld>
            <a:endParaRPr lang="en-GB" dirty="0"/>
          </a:p>
        </p:txBody>
      </p:sp>
      <p:sp>
        <p:nvSpPr>
          <p:cNvPr id="6" name="Date Placeholder 5"/>
          <p:cNvSpPr>
            <a:spLocks noGrp="1"/>
          </p:cNvSpPr>
          <p:nvPr>
            <p:ph type="dt" sz="half" idx="12"/>
            <p:custDataLst>
              <p:tags r:id="rId2"/>
            </p:custDataLst>
          </p:nvPr>
        </p:nvSpPr>
        <p:spPr/>
        <p:txBody>
          <a:bodyPr/>
          <a:lstStyle>
            <a:lvl1pPr>
              <a:defRPr>
                <a:solidFill>
                  <a:schemeClr val="accent3"/>
                </a:solidFill>
              </a:defRPr>
            </a:lvl1pPr>
          </a:lstStyle>
          <a:p>
            <a:r>
              <a:rPr lang="en-GB" smtClean="0"/>
              <a:t>© Bird &amp; Bird LLP 2013</a:t>
            </a:r>
            <a:endParaRPr lang="en-GB" dirty="0"/>
          </a:p>
        </p:txBody>
      </p:sp>
      <p:grpSp>
        <p:nvGrpSpPr>
          <p:cNvPr id="7" name="Group 38"/>
          <p:cNvGrpSpPr>
            <a:grpSpLocks/>
          </p:cNvGrpSpPr>
          <p:nvPr userDrawn="1"/>
        </p:nvGrpSpPr>
        <p:grpSpPr bwMode="auto">
          <a:xfrm>
            <a:off x="7186613" y="6419850"/>
            <a:ext cx="1500187" cy="265113"/>
            <a:chOff x="385" y="949"/>
            <a:chExt cx="4036" cy="712"/>
          </a:xfrm>
        </p:grpSpPr>
        <p:sp>
          <p:nvSpPr>
            <p:cNvPr id="8"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9286331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bg1"/>
        </a:solidFill>
        <a:effectLst/>
      </p:bgPr>
    </p:bg>
    <p:spTree>
      <p:nvGrpSpPr>
        <p:cNvPr id="1" name=""/>
        <p:cNvGrpSpPr/>
        <p:nvPr/>
      </p:nvGrpSpPr>
      <p:grpSpPr>
        <a:xfrm>
          <a:off x="0" y="0"/>
          <a:ext cx="0" cy="0"/>
          <a:chOff x="0" y="0"/>
          <a:chExt cx="0" cy="0"/>
        </a:xfrm>
      </p:grpSpPr>
      <p:sp>
        <p:nvSpPr>
          <p:cNvPr id="34822" name="Rectangle 6"/>
          <p:cNvSpPr>
            <a:spLocks noGrp="1" noChangeArrowheads="1"/>
          </p:cNvSpPr>
          <p:nvPr>
            <p:ph type="subTitle" idx="1"/>
          </p:nvPr>
        </p:nvSpPr>
        <p:spPr>
          <a:xfrm>
            <a:off x="1763713" y="4076700"/>
            <a:ext cx="4608512" cy="1512888"/>
          </a:xfrm>
        </p:spPr>
        <p:txBody>
          <a:bodyPr/>
          <a:lstStyle>
            <a:lvl1pPr algn="r">
              <a:defRPr sz="2000">
                <a:solidFill>
                  <a:srgbClr val="FFFFFF"/>
                </a:solidFill>
              </a:defRPr>
            </a:lvl1pPr>
          </a:lstStyle>
          <a:p>
            <a:pPr lvl="0"/>
            <a:r>
              <a:rPr lang="en-GB" noProof="0" smtClean="0"/>
              <a:t>Click to edit Master subtitle style</a:t>
            </a:r>
          </a:p>
        </p:txBody>
      </p:sp>
      <p:grpSp>
        <p:nvGrpSpPr>
          <p:cNvPr id="34823" name="Group 7"/>
          <p:cNvGrpSpPr>
            <a:grpSpLocks/>
          </p:cNvGrpSpPr>
          <p:nvPr userDrawn="1"/>
        </p:nvGrpSpPr>
        <p:grpSpPr bwMode="auto">
          <a:xfrm>
            <a:off x="4033838" y="3375025"/>
            <a:ext cx="2355850" cy="352425"/>
            <a:chOff x="4063" y="2126"/>
            <a:chExt cx="1484" cy="222"/>
          </a:xfrm>
        </p:grpSpPr>
        <p:sp>
          <p:nvSpPr>
            <p:cNvPr id="34824" name="Freeform 8"/>
            <p:cNvSpPr>
              <a:spLocks/>
            </p:cNvSpPr>
            <p:nvPr userDrawn="1"/>
          </p:nvSpPr>
          <p:spPr bwMode="invGray">
            <a:xfrm>
              <a:off x="4467" y="2143"/>
              <a:ext cx="40" cy="38"/>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25" name="Freeform 9"/>
            <p:cNvSpPr>
              <a:spLocks/>
            </p:cNvSpPr>
            <p:nvPr userDrawn="1"/>
          </p:nvSpPr>
          <p:spPr bwMode="invGray">
            <a:xfrm>
              <a:off x="5226" y="2143"/>
              <a:ext cx="40" cy="38"/>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26" name="Freeform 10"/>
            <p:cNvSpPr>
              <a:spLocks noEditPoints="1"/>
            </p:cNvSpPr>
            <p:nvPr userDrawn="1"/>
          </p:nvSpPr>
          <p:spPr bwMode="invGray">
            <a:xfrm>
              <a:off x="4289" y="2150"/>
              <a:ext cx="158" cy="195"/>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27" name="Freeform 11"/>
            <p:cNvSpPr>
              <a:spLocks/>
            </p:cNvSpPr>
            <p:nvPr userDrawn="1"/>
          </p:nvSpPr>
          <p:spPr bwMode="invGray">
            <a:xfrm>
              <a:off x="4529" y="2197"/>
              <a:ext cx="108" cy="148"/>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28" name="Freeform 12"/>
            <p:cNvSpPr>
              <a:spLocks/>
            </p:cNvSpPr>
            <p:nvPr userDrawn="1"/>
          </p:nvSpPr>
          <p:spPr bwMode="invGray">
            <a:xfrm>
              <a:off x="4453" y="2205"/>
              <a:ext cx="70" cy="140"/>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29" name="Freeform 13"/>
            <p:cNvSpPr>
              <a:spLocks noEditPoints="1"/>
            </p:cNvSpPr>
            <p:nvPr userDrawn="1"/>
          </p:nvSpPr>
          <p:spPr bwMode="invGray">
            <a:xfrm>
              <a:off x="5048" y="2150"/>
              <a:ext cx="158" cy="195"/>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30" name="Freeform 14"/>
            <p:cNvSpPr>
              <a:spLocks/>
            </p:cNvSpPr>
            <p:nvPr userDrawn="1"/>
          </p:nvSpPr>
          <p:spPr bwMode="invGray">
            <a:xfrm>
              <a:off x="5288" y="2197"/>
              <a:ext cx="108" cy="148"/>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31" name="Freeform 15"/>
            <p:cNvSpPr>
              <a:spLocks/>
            </p:cNvSpPr>
            <p:nvPr userDrawn="1"/>
          </p:nvSpPr>
          <p:spPr bwMode="invGray">
            <a:xfrm>
              <a:off x="5212" y="2205"/>
              <a:ext cx="70" cy="140"/>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32" name="Freeform 16"/>
            <p:cNvSpPr>
              <a:spLocks noEditPoints="1"/>
            </p:cNvSpPr>
            <p:nvPr userDrawn="1"/>
          </p:nvSpPr>
          <p:spPr bwMode="invGray">
            <a:xfrm>
              <a:off x="4636" y="2130"/>
              <a:ext cx="153" cy="218"/>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33" name="Freeform 17"/>
            <p:cNvSpPr>
              <a:spLocks noEditPoints="1"/>
            </p:cNvSpPr>
            <p:nvPr userDrawn="1"/>
          </p:nvSpPr>
          <p:spPr bwMode="invGray">
            <a:xfrm>
              <a:off x="5395" y="2130"/>
              <a:ext cx="152" cy="218"/>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4834" name="Freeform 18"/>
            <p:cNvSpPr>
              <a:spLocks noEditPoints="1"/>
            </p:cNvSpPr>
            <p:nvPr userDrawn="1"/>
          </p:nvSpPr>
          <p:spPr bwMode="invGray">
            <a:xfrm>
              <a:off x="4825" y="2126"/>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34835" name="Freeform 19"/>
            <p:cNvSpPr>
              <a:spLocks noEditPoints="1"/>
            </p:cNvSpPr>
            <p:nvPr userDrawn="1"/>
          </p:nvSpPr>
          <p:spPr bwMode="invGray">
            <a:xfrm>
              <a:off x="4063" y="2126"/>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0_Title Slide">
    <p:bg>
      <p:bgPr>
        <a:solidFill>
          <a:schemeClr val="bg1"/>
        </a:solidFill>
        <a:effectLst/>
      </p:bgPr>
    </p:bg>
    <p:spTree>
      <p:nvGrpSpPr>
        <p:cNvPr id="1" name=""/>
        <p:cNvGrpSpPr/>
        <p:nvPr/>
      </p:nvGrpSpPr>
      <p:grpSpPr>
        <a:xfrm>
          <a:off x="0" y="0"/>
          <a:ext cx="0" cy="0"/>
          <a:chOff x="0" y="0"/>
          <a:chExt cx="0" cy="0"/>
        </a:xfrm>
      </p:grpSpPr>
      <p:sp>
        <p:nvSpPr>
          <p:cNvPr id="34822" name="Rectangle 6"/>
          <p:cNvSpPr>
            <a:spLocks noGrp="1" noChangeArrowheads="1"/>
          </p:cNvSpPr>
          <p:nvPr>
            <p:ph type="subTitle" idx="1"/>
          </p:nvPr>
        </p:nvSpPr>
        <p:spPr>
          <a:xfrm>
            <a:off x="1763713" y="4076700"/>
            <a:ext cx="4608512" cy="1512888"/>
          </a:xfrm>
        </p:spPr>
        <p:txBody>
          <a:bodyPr/>
          <a:lstStyle>
            <a:lvl1pPr algn="r">
              <a:defRPr sz="2000">
                <a:solidFill>
                  <a:srgbClr val="FFFFFF"/>
                </a:solidFill>
              </a:defRPr>
            </a:lvl1pPr>
          </a:lstStyle>
          <a:p>
            <a:pPr lvl="0"/>
            <a:r>
              <a:rPr lang="en-GB" noProof="0" smtClean="0"/>
              <a:t>Click to edit Master subtitle style</a:t>
            </a:r>
          </a:p>
        </p:txBody>
      </p:sp>
    </p:spTree>
    <p:extLst>
      <p:ext uri="{BB962C8B-B14F-4D97-AF65-F5344CB8AC3E}">
        <p14:creationId xmlns:p14="http://schemas.microsoft.com/office/powerpoint/2010/main" val="230871091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476250"/>
            <a:ext cx="6588000" cy="1081088"/>
          </a:xfrm>
        </p:spPr>
        <p:txBody>
          <a:bodyPr/>
          <a:lstStyle>
            <a:lvl1pPr>
              <a:defRPr>
                <a:solidFill>
                  <a:srgbClr val="8EB9E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8EB9E0"/>
                </a:solidFill>
              </a:defRPr>
            </a:lvl2pPr>
            <a:lvl3pPr>
              <a:defRPr sz="2800">
                <a:solidFill>
                  <a:srgbClr val="8EB9E0"/>
                </a:solidFill>
              </a:defRPr>
            </a:lvl3pPr>
            <a:lvl4pPr>
              <a:defRPr sz="2800">
                <a:solidFill>
                  <a:srgbClr val="8EB9E0"/>
                </a:solidFill>
              </a:defRPr>
            </a:lvl4pPr>
            <a:lvl5pPr>
              <a:defRPr sz="2800">
                <a:solidFill>
                  <a:srgbClr val="8EB9E0"/>
                </a:solidFill>
              </a:defRPr>
            </a:lvl5pPr>
            <a:lvl6pPr marL="1440000" indent="-360000">
              <a:defRPr sz="2800">
                <a:solidFill>
                  <a:srgbClr val="8EB9E0"/>
                </a:solidFill>
              </a:defRPr>
            </a:lvl6pPr>
            <a:lvl7pPr marL="1800000" indent="-360000">
              <a:defRPr sz="2800">
                <a:solidFill>
                  <a:srgbClr val="8EB9E0"/>
                </a:solidFill>
              </a:defRPr>
            </a:lvl7pPr>
            <a:lvl8pPr>
              <a:defRPr sz="2800">
                <a:solidFill>
                  <a:srgbClr val="8EB9E0"/>
                </a:solidFill>
              </a:defRPr>
            </a:lvl8pPr>
            <a:lvl9pPr>
              <a:defRPr sz="2800">
                <a:solidFill>
                  <a:srgbClr val="8EB9E0"/>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4" name="Footer Placeholder 3"/>
          <p:cNvSpPr>
            <a:spLocks noGrp="1"/>
          </p:cNvSpPr>
          <p:nvPr>
            <p:ph type="ftr" sz="quarter" idx="10"/>
            <p:custDataLst>
              <p:tags r:id="rId1"/>
            </p:custDataLst>
          </p:nvPr>
        </p:nvSpPr>
        <p:spPr/>
        <p:txBody>
          <a:bodyPr/>
          <a:lstStyle>
            <a:lvl1pPr>
              <a:defRPr>
                <a:solidFill>
                  <a:srgbClr val="C8D5EC"/>
                </a:solidFill>
              </a:defRPr>
            </a:lvl1pPr>
          </a:lstStyle>
          <a:p>
            <a:r>
              <a:rPr lang="en-GB" smtClean="0"/>
              <a:t>Arbitration</a:t>
            </a:r>
            <a:endParaRPr lang="en-GB" dirty="0"/>
          </a:p>
        </p:txBody>
      </p:sp>
      <p:sp>
        <p:nvSpPr>
          <p:cNvPr id="5" name="Slide Number Placeholder 4"/>
          <p:cNvSpPr>
            <a:spLocks noGrp="1"/>
          </p:cNvSpPr>
          <p:nvPr>
            <p:ph type="sldNum" sz="quarter" idx="11"/>
          </p:nvPr>
        </p:nvSpPr>
        <p:spPr/>
        <p:txBody>
          <a:bodyPr/>
          <a:lstStyle>
            <a:lvl1pPr>
              <a:defRPr>
                <a:solidFill>
                  <a:srgbClr val="C8D5EC"/>
                </a:solidFill>
              </a:defRPr>
            </a:lvl1pPr>
          </a:lstStyle>
          <a:p>
            <a:r>
              <a:rPr lang="en-GB" smtClean="0"/>
              <a:t>Page </a:t>
            </a:r>
            <a:fld id="{0C7D1B73-E000-4B87-870C-07BCD32C3451}" type="slidenum">
              <a:rPr lang="en-GB" smtClean="0"/>
              <a:pPr/>
              <a:t>‹#›</a:t>
            </a:fld>
            <a:endParaRPr lang="en-GB" dirty="0"/>
          </a:p>
        </p:txBody>
      </p:sp>
      <p:sp>
        <p:nvSpPr>
          <p:cNvPr id="6" name="Date Placeholder 5"/>
          <p:cNvSpPr>
            <a:spLocks noGrp="1"/>
          </p:cNvSpPr>
          <p:nvPr>
            <p:ph type="dt" sz="half" idx="12"/>
            <p:custDataLst>
              <p:tags r:id="rId2"/>
            </p:custDataLst>
          </p:nvPr>
        </p:nvSpPr>
        <p:spPr/>
        <p:txBody>
          <a:bodyPr/>
          <a:lstStyle>
            <a:lvl1pPr>
              <a:defRPr>
                <a:solidFill>
                  <a:srgbClr val="C8D5EC"/>
                </a:solidFill>
              </a:defRPr>
            </a:lvl1pPr>
          </a:lstStyle>
          <a:p>
            <a:r>
              <a:rPr lang="en-GB" smtClean="0"/>
              <a:t>© Bird &amp; Bird LLP 2013</a:t>
            </a:r>
            <a:endParaRPr lang="en-GB" dirty="0"/>
          </a:p>
        </p:txBody>
      </p:sp>
      <p:grpSp>
        <p:nvGrpSpPr>
          <p:cNvPr id="19" name="Group 38"/>
          <p:cNvGrpSpPr>
            <a:grpSpLocks/>
          </p:cNvGrpSpPr>
          <p:nvPr userDrawn="1"/>
        </p:nvGrpSpPr>
        <p:grpSpPr bwMode="auto">
          <a:xfrm>
            <a:off x="7186613" y="6419850"/>
            <a:ext cx="1500187" cy="265113"/>
            <a:chOff x="385" y="949"/>
            <a:chExt cx="4036" cy="712"/>
          </a:xfrm>
        </p:grpSpPr>
        <p:sp>
          <p:nvSpPr>
            <p:cNvPr id="20"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1"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2"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3"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4"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6"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7"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8"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9"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0"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125820406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5_Title Slide">
    <p:bg>
      <p:bgPr>
        <a:solidFill>
          <a:schemeClr val="bg1"/>
        </a:solidFill>
        <a:effectLst/>
      </p:bgPr>
    </p:bg>
    <p:spTree>
      <p:nvGrpSpPr>
        <p:cNvPr id="1" name=""/>
        <p:cNvGrpSpPr/>
        <p:nvPr/>
      </p:nvGrpSpPr>
      <p:grpSpPr>
        <a:xfrm>
          <a:off x="0" y="0"/>
          <a:ext cx="0" cy="0"/>
          <a:chOff x="0" y="0"/>
          <a:chExt cx="0" cy="0"/>
        </a:xfrm>
      </p:grpSpPr>
      <p:sp>
        <p:nvSpPr>
          <p:cNvPr id="128005" name="Rectangle 5"/>
          <p:cNvSpPr>
            <a:spLocks noGrp="1" noChangeArrowheads="1"/>
          </p:cNvSpPr>
          <p:nvPr>
            <p:ph type="ctrTitle"/>
          </p:nvPr>
        </p:nvSpPr>
        <p:spPr>
          <a:xfrm>
            <a:off x="2830513" y="2349500"/>
            <a:ext cx="4606925" cy="1470025"/>
          </a:xfrm>
        </p:spPr>
        <p:txBody>
          <a:bodyPr/>
          <a:lstStyle>
            <a:lvl1pPr>
              <a:defRPr>
                <a:solidFill>
                  <a:srgbClr val="FFFFFF"/>
                </a:solidFill>
              </a:defRPr>
            </a:lvl1pPr>
          </a:lstStyle>
          <a:p>
            <a:pPr lvl="0"/>
            <a:r>
              <a:rPr lang="en-GB" noProof="0" smtClean="0"/>
              <a:t>Click to edit Master title style</a:t>
            </a:r>
          </a:p>
        </p:txBody>
      </p:sp>
      <p:sp>
        <p:nvSpPr>
          <p:cNvPr id="128006" name="Rectangle 6"/>
          <p:cNvSpPr>
            <a:spLocks noGrp="1" noChangeArrowheads="1"/>
          </p:cNvSpPr>
          <p:nvPr>
            <p:ph type="subTitle" idx="1"/>
          </p:nvPr>
        </p:nvSpPr>
        <p:spPr>
          <a:xfrm>
            <a:off x="2830513" y="4076700"/>
            <a:ext cx="4608512" cy="1512888"/>
          </a:xfrm>
        </p:spPr>
        <p:txBody>
          <a:bodyPr/>
          <a:lstStyle>
            <a:lvl1pPr>
              <a:defRPr sz="2000">
                <a:solidFill>
                  <a:srgbClr val="FFFFFF"/>
                </a:solidFill>
              </a:defRPr>
            </a:lvl1pPr>
          </a:lstStyle>
          <a:p>
            <a:pPr lvl="0"/>
            <a:r>
              <a:rPr lang="en-GB" noProof="0" smtClean="0"/>
              <a:t>Click to edit Master subtitle style</a:t>
            </a:r>
          </a:p>
        </p:txBody>
      </p:sp>
      <p:grpSp>
        <p:nvGrpSpPr>
          <p:cNvPr id="128007" name="Group 7"/>
          <p:cNvGrpSpPr>
            <a:grpSpLocks/>
          </p:cNvGrpSpPr>
          <p:nvPr userDrawn="1"/>
        </p:nvGrpSpPr>
        <p:grpSpPr bwMode="auto">
          <a:xfrm>
            <a:off x="358775" y="2413000"/>
            <a:ext cx="2338388" cy="352425"/>
            <a:chOff x="452" y="2126"/>
            <a:chExt cx="1473" cy="222"/>
          </a:xfrm>
        </p:grpSpPr>
        <p:sp>
          <p:nvSpPr>
            <p:cNvPr id="128008" name="Freeform 8"/>
            <p:cNvSpPr>
              <a:spLocks/>
            </p:cNvSpPr>
            <p:nvPr userDrawn="1"/>
          </p:nvSpPr>
          <p:spPr bwMode="invGray">
            <a:xfrm>
              <a:off x="630" y="2143"/>
              <a:ext cx="40" cy="38"/>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09" name="Freeform 9"/>
            <p:cNvSpPr>
              <a:spLocks/>
            </p:cNvSpPr>
            <p:nvPr userDrawn="1"/>
          </p:nvSpPr>
          <p:spPr bwMode="invGray">
            <a:xfrm>
              <a:off x="1389" y="2143"/>
              <a:ext cx="40" cy="38"/>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0" name="Freeform 10"/>
            <p:cNvSpPr>
              <a:spLocks noEditPoints="1"/>
            </p:cNvSpPr>
            <p:nvPr userDrawn="1"/>
          </p:nvSpPr>
          <p:spPr bwMode="invGray">
            <a:xfrm>
              <a:off x="452" y="2150"/>
              <a:ext cx="158" cy="195"/>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1" name="Freeform 11"/>
            <p:cNvSpPr>
              <a:spLocks/>
            </p:cNvSpPr>
            <p:nvPr userDrawn="1"/>
          </p:nvSpPr>
          <p:spPr bwMode="invGray">
            <a:xfrm>
              <a:off x="692" y="2197"/>
              <a:ext cx="108" cy="148"/>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2" name="Freeform 12"/>
            <p:cNvSpPr>
              <a:spLocks/>
            </p:cNvSpPr>
            <p:nvPr userDrawn="1"/>
          </p:nvSpPr>
          <p:spPr bwMode="invGray">
            <a:xfrm>
              <a:off x="616" y="2205"/>
              <a:ext cx="70" cy="140"/>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3" name="Freeform 13"/>
            <p:cNvSpPr>
              <a:spLocks noEditPoints="1"/>
            </p:cNvSpPr>
            <p:nvPr userDrawn="1"/>
          </p:nvSpPr>
          <p:spPr bwMode="invGray">
            <a:xfrm>
              <a:off x="1211" y="2150"/>
              <a:ext cx="158" cy="195"/>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4" name="Freeform 14"/>
            <p:cNvSpPr>
              <a:spLocks/>
            </p:cNvSpPr>
            <p:nvPr userDrawn="1"/>
          </p:nvSpPr>
          <p:spPr bwMode="invGray">
            <a:xfrm>
              <a:off x="1451" y="2197"/>
              <a:ext cx="108" cy="148"/>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5" name="Freeform 15"/>
            <p:cNvSpPr>
              <a:spLocks/>
            </p:cNvSpPr>
            <p:nvPr userDrawn="1"/>
          </p:nvSpPr>
          <p:spPr bwMode="invGray">
            <a:xfrm>
              <a:off x="1375" y="2205"/>
              <a:ext cx="70" cy="140"/>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6" name="Freeform 16"/>
            <p:cNvSpPr>
              <a:spLocks noEditPoints="1"/>
            </p:cNvSpPr>
            <p:nvPr userDrawn="1"/>
          </p:nvSpPr>
          <p:spPr bwMode="invGray">
            <a:xfrm>
              <a:off x="799" y="2130"/>
              <a:ext cx="153" cy="218"/>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7" name="Freeform 17"/>
            <p:cNvSpPr>
              <a:spLocks noEditPoints="1"/>
            </p:cNvSpPr>
            <p:nvPr userDrawn="1"/>
          </p:nvSpPr>
          <p:spPr bwMode="invGray">
            <a:xfrm>
              <a:off x="1558" y="2130"/>
              <a:ext cx="152" cy="218"/>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8018" name="Freeform 18"/>
            <p:cNvSpPr>
              <a:spLocks noEditPoints="1"/>
            </p:cNvSpPr>
            <p:nvPr userDrawn="1"/>
          </p:nvSpPr>
          <p:spPr bwMode="invGray">
            <a:xfrm>
              <a:off x="988" y="2126"/>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128019" name="Freeform 19"/>
            <p:cNvSpPr>
              <a:spLocks noEditPoints="1"/>
            </p:cNvSpPr>
            <p:nvPr userDrawn="1"/>
          </p:nvSpPr>
          <p:spPr bwMode="invGray">
            <a:xfrm>
              <a:off x="1747" y="2126"/>
              <a:ext cx="178" cy="221"/>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476250"/>
            <a:ext cx="6588000" cy="1081088"/>
          </a:xfrm>
        </p:spPr>
        <p:txBody>
          <a:bodyPr/>
          <a:lstStyle>
            <a:lvl1pPr>
              <a:defRPr>
                <a:solidFill>
                  <a:srgbClr val="9898BC"/>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9898BC"/>
                </a:solidFill>
              </a:defRPr>
            </a:lvl2pPr>
            <a:lvl3pPr>
              <a:defRPr sz="2800">
                <a:solidFill>
                  <a:srgbClr val="9898BC"/>
                </a:solidFill>
              </a:defRPr>
            </a:lvl3pPr>
            <a:lvl4pPr>
              <a:defRPr sz="2800">
                <a:solidFill>
                  <a:srgbClr val="9898BC"/>
                </a:solidFill>
              </a:defRPr>
            </a:lvl4pPr>
            <a:lvl5pPr>
              <a:defRPr sz="2800">
                <a:solidFill>
                  <a:srgbClr val="9898BC"/>
                </a:solidFill>
              </a:defRPr>
            </a:lvl5pPr>
            <a:lvl6pPr marL="1440000" indent="-360000">
              <a:defRPr sz="2800">
                <a:solidFill>
                  <a:srgbClr val="9898BC"/>
                </a:solidFill>
              </a:defRPr>
            </a:lvl6pPr>
            <a:lvl7pPr marL="1800000" indent="-360000">
              <a:defRPr sz="2800">
                <a:solidFill>
                  <a:srgbClr val="9898BC"/>
                </a:solidFill>
              </a:defRPr>
            </a:lvl7pPr>
            <a:lvl8pPr>
              <a:defRPr sz="2800">
                <a:solidFill>
                  <a:srgbClr val="9898BC"/>
                </a:solidFill>
              </a:defRPr>
            </a:lvl8pPr>
            <a:lvl9pPr>
              <a:defRPr sz="2800">
                <a:solidFill>
                  <a:srgbClr val="9898BC"/>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4" name="Footer Placeholder 3"/>
          <p:cNvSpPr>
            <a:spLocks noGrp="1"/>
          </p:cNvSpPr>
          <p:nvPr>
            <p:ph type="ftr" sz="quarter" idx="10"/>
            <p:custDataLst>
              <p:tags r:id="rId1"/>
            </p:custDataLst>
          </p:nvPr>
        </p:nvSpPr>
        <p:spPr/>
        <p:txBody>
          <a:bodyPr/>
          <a:lstStyle>
            <a:lvl1pPr>
              <a:defRPr>
                <a:solidFill>
                  <a:srgbClr val="C3C1D5"/>
                </a:solidFill>
              </a:defRPr>
            </a:lvl1pPr>
          </a:lstStyle>
          <a:p>
            <a:r>
              <a:rPr lang="en-GB" smtClean="0"/>
              <a:t>Arbitration</a:t>
            </a:r>
            <a:endParaRPr lang="en-GB" dirty="0"/>
          </a:p>
        </p:txBody>
      </p:sp>
      <p:sp>
        <p:nvSpPr>
          <p:cNvPr id="5" name="Slide Number Placeholder 4"/>
          <p:cNvSpPr>
            <a:spLocks noGrp="1"/>
          </p:cNvSpPr>
          <p:nvPr>
            <p:ph type="sldNum" sz="quarter" idx="11"/>
          </p:nvPr>
        </p:nvSpPr>
        <p:spPr/>
        <p:txBody>
          <a:bodyPr/>
          <a:lstStyle>
            <a:lvl1pPr>
              <a:defRPr>
                <a:solidFill>
                  <a:srgbClr val="C3C1D5"/>
                </a:solidFill>
              </a:defRPr>
            </a:lvl1pPr>
          </a:lstStyle>
          <a:p>
            <a:r>
              <a:rPr lang="en-GB" smtClean="0"/>
              <a:t>Page </a:t>
            </a:r>
            <a:fld id="{40860827-67CF-4F66-8108-D7826BCB22EA}" type="slidenum">
              <a:rPr lang="en-GB" smtClean="0"/>
              <a:pPr/>
              <a:t>‹#›</a:t>
            </a:fld>
            <a:endParaRPr lang="en-GB" dirty="0"/>
          </a:p>
        </p:txBody>
      </p:sp>
      <p:sp>
        <p:nvSpPr>
          <p:cNvPr id="6" name="Date Placeholder 5"/>
          <p:cNvSpPr>
            <a:spLocks noGrp="1"/>
          </p:cNvSpPr>
          <p:nvPr>
            <p:ph type="dt" sz="half" idx="12"/>
            <p:custDataLst>
              <p:tags r:id="rId2"/>
            </p:custDataLst>
          </p:nvPr>
        </p:nvSpPr>
        <p:spPr/>
        <p:txBody>
          <a:bodyPr/>
          <a:lstStyle>
            <a:lvl1pPr>
              <a:defRPr>
                <a:solidFill>
                  <a:srgbClr val="C3C1D5"/>
                </a:solidFill>
              </a:defRPr>
            </a:lvl1pPr>
          </a:lstStyle>
          <a:p>
            <a:r>
              <a:rPr lang="en-GB" smtClean="0"/>
              <a:t>© Bird &amp; Bird LLP 2013</a:t>
            </a:r>
            <a:endParaRPr lang="en-GB" dirty="0"/>
          </a:p>
        </p:txBody>
      </p:sp>
      <p:grpSp>
        <p:nvGrpSpPr>
          <p:cNvPr id="7" name="Group 38"/>
          <p:cNvGrpSpPr>
            <a:grpSpLocks/>
          </p:cNvGrpSpPr>
          <p:nvPr userDrawn="1"/>
        </p:nvGrpSpPr>
        <p:grpSpPr bwMode="auto">
          <a:xfrm>
            <a:off x="7186613" y="6419850"/>
            <a:ext cx="1500187" cy="265113"/>
            <a:chOff x="385" y="949"/>
            <a:chExt cx="4036" cy="712"/>
          </a:xfrm>
        </p:grpSpPr>
        <p:sp>
          <p:nvSpPr>
            <p:cNvPr id="8"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378104520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rgbClr val="4E629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476250"/>
            <a:ext cx="6588000" cy="1081088"/>
          </a:xfrm>
        </p:spPr>
        <p:txBody>
          <a:bodyPr/>
          <a:lstStyle>
            <a:lvl1pPr>
              <a:defRPr>
                <a:solidFill>
                  <a:srgbClr val="A6B0C9"/>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solidFill>
                  <a:schemeClr val="accent2"/>
                </a:solidFill>
              </a:defRPr>
            </a:lvl1pPr>
            <a:lvl2pPr>
              <a:defRPr sz="2800">
                <a:solidFill>
                  <a:srgbClr val="A6B0C9"/>
                </a:solidFill>
              </a:defRPr>
            </a:lvl2pPr>
            <a:lvl3pPr>
              <a:defRPr sz="2800">
                <a:solidFill>
                  <a:srgbClr val="A6B0C9"/>
                </a:solidFill>
              </a:defRPr>
            </a:lvl3pPr>
            <a:lvl4pPr>
              <a:defRPr sz="2800">
                <a:solidFill>
                  <a:srgbClr val="A6B0C9"/>
                </a:solidFill>
              </a:defRPr>
            </a:lvl4pPr>
            <a:lvl5pPr>
              <a:defRPr sz="2800">
                <a:solidFill>
                  <a:srgbClr val="A6B0C9"/>
                </a:solidFill>
              </a:defRPr>
            </a:lvl5pPr>
            <a:lvl6pPr marL="1440000" indent="-360000">
              <a:defRPr sz="2800">
                <a:solidFill>
                  <a:srgbClr val="A6B0C9"/>
                </a:solidFill>
              </a:defRPr>
            </a:lvl6pPr>
            <a:lvl7pPr marL="1800000" indent="-360000">
              <a:defRPr sz="2800">
                <a:solidFill>
                  <a:srgbClr val="A6B0C9"/>
                </a:solidFill>
              </a:defRPr>
            </a:lvl7pPr>
            <a:lvl8pPr>
              <a:defRPr sz="2800">
                <a:solidFill>
                  <a:srgbClr val="A6B0C9"/>
                </a:solidFill>
              </a:defRPr>
            </a:lvl8pPr>
            <a:lvl9pPr>
              <a:defRPr sz="2800">
                <a:solidFill>
                  <a:srgbClr val="A6B0C9"/>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GB" dirty="0" smtClean="0"/>
              <a:t>Seventh level</a:t>
            </a:r>
          </a:p>
          <a:p>
            <a:pPr lvl="7"/>
            <a:r>
              <a:rPr lang="en-GB" dirty="0" smtClean="0"/>
              <a:t>Eighth level</a:t>
            </a:r>
          </a:p>
          <a:p>
            <a:pPr lvl="8"/>
            <a:r>
              <a:rPr lang="en-GB" dirty="0" smtClean="0"/>
              <a:t>Ninth level</a:t>
            </a:r>
            <a:endParaRPr lang="en-GB" dirty="0"/>
          </a:p>
        </p:txBody>
      </p:sp>
      <p:sp>
        <p:nvSpPr>
          <p:cNvPr id="4" name="Footer Placeholder 3"/>
          <p:cNvSpPr>
            <a:spLocks noGrp="1"/>
          </p:cNvSpPr>
          <p:nvPr>
            <p:ph type="ftr" sz="quarter" idx="10"/>
            <p:custDataLst>
              <p:tags r:id="rId1"/>
            </p:custDataLst>
          </p:nvPr>
        </p:nvSpPr>
        <p:spPr/>
        <p:txBody>
          <a:bodyPr/>
          <a:lstStyle>
            <a:lvl1pPr>
              <a:defRPr>
                <a:solidFill>
                  <a:srgbClr val="CDCFDF"/>
                </a:solidFill>
              </a:defRPr>
            </a:lvl1pPr>
          </a:lstStyle>
          <a:p>
            <a:r>
              <a:rPr lang="en-GB" smtClean="0"/>
              <a:t>Arbitration</a:t>
            </a:r>
            <a:endParaRPr lang="en-GB"/>
          </a:p>
        </p:txBody>
      </p:sp>
      <p:sp>
        <p:nvSpPr>
          <p:cNvPr id="5" name="Slide Number Placeholder 4"/>
          <p:cNvSpPr>
            <a:spLocks noGrp="1"/>
          </p:cNvSpPr>
          <p:nvPr>
            <p:ph type="sldNum" sz="quarter" idx="11"/>
          </p:nvPr>
        </p:nvSpPr>
        <p:spPr/>
        <p:txBody>
          <a:bodyPr/>
          <a:lstStyle>
            <a:lvl1pPr>
              <a:defRPr>
                <a:solidFill>
                  <a:srgbClr val="CDCFDF"/>
                </a:solidFill>
              </a:defRPr>
            </a:lvl1pPr>
          </a:lstStyle>
          <a:p>
            <a:r>
              <a:rPr lang="en-GB" smtClean="0"/>
              <a:t>Page </a:t>
            </a:r>
            <a:fld id="{DE44F9D7-B7B4-4EAB-9AF6-220D53154F77}" type="slidenum">
              <a:rPr lang="en-GB" smtClean="0"/>
              <a:pPr/>
              <a:t>‹#›</a:t>
            </a:fld>
            <a:endParaRPr lang="en-GB" dirty="0"/>
          </a:p>
        </p:txBody>
      </p:sp>
      <p:sp>
        <p:nvSpPr>
          <p:cNvPr id="6" name="Date Placeholder 5"/>
          <p:cNvSpPr>
            <a:spLocks noGrp="1"/>
          </p:cNvSpPr>
          <p:nvPr>
            <p:ph type="dt" sz="half" idx="12"/>
            <p:custDataLst>
              <p:tags r:id="rId2"/>
            </p:custDataLst>
          </p:nvPr>
        </p:nvSpPr>
        <p:spPr/>
        <p:txBody>
          <a:bodyPr/>
          <a:lstStyle>
            <a:lvl1pPr>
              <a:defRPr>
                <a:solidFill>
                  <a:srgbClr val="CDCFDF"/>
                </a:solidFill>
              </a:defRPr>
            </a:lvl1pPr>
          </a:lstStyle>
          <a:p>
            <a:r>
              <a:rPr lang="en-GB" smtClean="0"/>
              <a:t>© Bird &amp; Bird LLP 2013</a:t>
            </a:r>
            <a:endParaRPr lang="en-GB" dirty="0"/>
          </a:p>
        </p:txBody>
      </p:sp>
      <p:grpSp>
        <p:nvGrpSpPr>
          <p:cNvPr id="7" name="Group 38"/>
          <p:cNvGrpSpPr>
            <a:grpSpLocks/>
          </p:cNvGrpSpPr>
          <p:nvPr userDrawn="1"/>
        </p:nvGrpSpPr>
        <p:grpSpPr bwMode="auto">
          <a:xfrm>
            <a:off x="7186613" y="6419850"/>
            <a:ext cx="1500187" cy="265113"/>
            <a:chOff x="385" y="949"/>
            <a:chExt cx="4036" cy="712"/>
          </a:xfrm>
        </p:grpSpPr>
        <p:sp>
          <p:nvSpPr>
            <p:cNvPr id="8"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9634144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6_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476250"/>
            <a:ext cx="6588000" cy="1081088"/>
          </a:xfrm>
        </p:spPr>
        <p:txBody>
          <a:bodyPr/>
          <a:lstStyle>
            <a:lvl1pPr>
              <a:defRPr>
                <a:solidFill>
                  <a:srgbClr val="BDBDB6"/>
                </a:solidFill>
              </a:defRPr>
            </a:lvl1pPr>
          </a:lstStyle>
          <a:p>
            <a:r>
              <a:rPr lang="en-US" smtClean="0"/>
              <a:t>Click to edit Master title style</a:t>
            </a:r>
            <a:endParaRPr lang="en-GB"/>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BDBDB6"/>
                </a:solidFill>
              </a:defRPr>
            </a:lvl2pPr>
            <a:lvl3pPr>
              <a:defRPr sz="2800">
                <a:solidFill>
                  <a:srgbClr val="BDBDB6"/>
                </a:solidFill>
              </a:defRPr>
            </a:lvl3pPr>
            <a:lvl4pPr>
              <a:defRPr sz="2800">
                <a:solidFill>
                  <a:srgbClr val="BDBDB6"/>
                </a:solidFill>
              </a:defRPr>
            </a:lvl4pPr>
            <a:lvl5pPr>
              <a:defRPr sz="2800">
                <a:solidFill>
                  <a:srgbClr val="BDBDB6"/>
                </a:solidFill>
              </a:defRPr>
            </a:lvl5pPr>
            <a:lvl6pPr marL="1440000" indent="-360000">
              <a:defRPr sz="2800" baseline="0">
                <a:solidFill>
                  <a:srgbClr val="BDBDB6"/>
                </a:solidFill>
              </a:defRPr>
            </a:lvl6pPr>
            <a:lvl7pPr marL="1800000" indent="-360000">
              <a:defRPr sz="2800" baseline="0">
                <a:solidFill>
                  <a:srgbClr val="BDBDB6"/>
                </a:solidFill>
              </a:defRPr>
            </a:lvl7pPr>
            <a:lvl8pPr>
              <a:defRPr sz="2800">
                <a:solidFill>
                  <a:srgbClr val="BDBDB6"/>
                </a:solidFill>
              </a:defRPr>
            </a:lvl8pPr>
            <a:lvl9pPr>
              <a:defRPr sz="2800">
                <a:solidFill>
                  <a:srgbClr val="BDBDB6"/>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4" name="Footer Placeholder 3"/>
          <p:cNvSpPr>
            <a:spLocks noGrp="1"/>
          </p:cNvSpPr>
          <p:nvPr>
            <p:ph type="ftr" sz="quarter" idx="10"/>
            <p:custDataLst>
              <p:tags r:id="rId1"/>
            </p:custDataLst>
          </p:nvPr>
        </p:nvSpPr>
        <p:spPr/>
        <p:txBody>
          <a:bodyPr/>
          <a:lstStyle>
            <a:lvl1pPr>
              <a:defRPr>
                <a:solidFill>
                  <a:srgbClr val="DAD9D5"/>
                </a:solidFill>
              </a:defRPr>
            </a:lvl1pPr>
          </a:lstStyle>
          <a:p>
            <a:r>
              <a:rPr lang="en-GB" smtClean="0"/>
              <a:t>Arbitration</a:t>
            </a:r>
            <a:endParaRPr lang="en-GB" dirty="0"/>
          </a:p>
        </p:txBody>
      </p:sp>
      <p:sp>
        <p:nvSpPr>
          <p:cNvPr id="5" name="Slide Number Placeholder 4"/>
          <p:cNvSpPr>
            <a:spLocks noGrp="1"/>
          </p:cNvSpPr>
          <p:nvPr>
            <p:ph type="sldNum" sz="quarter" idx="11"/>
          </p:nvPr>
        </p:nvSpPr>
        <p:spPr/>
        <p:txBody>
          <a:bodyPr/>
          <a:lstStyle>
            <a:lvl1pPr>
              <a:defRPr>
                <a:solidFill>
                  <a:srgbClr val="DAD9D5"/>
                </a:solidFill>
              </a:defRPr>
            </a:lvl1pPr>
          </a:lstStyle>
          <a:p>
            <a:r>
              <a:rPr lang="en-GB" smtClean="0"/>
              <a:t>Page </a:t>
            </a:r>
            <a:fld id="{6E1D4F40-FCE4-40E0-927B-8D84593340A5}" type="slidenum">
              <a:rPr lang="en-GB" smtClean="0"/>
              <a:pPr/>
              <a:t>‹#›</a:t>
            </a:fld>
            <a:endParaRPr lang="en-GB" dirty="0"/>
          </a:p>
        </p:txBody>
      </p:sp>
      <p:sp>
        <p:nvSpPr>
          <p:cNvPr id="6" name="Date Placeholder 5"/>
          <p:cNvSpPr>
            <a:spLocks noGrp="1"/>
          </p:cNvSpPr>
          <p:nvPr>
            <p:ph type="dt" sz="half" idx="12"/>
            <p:custDataLst>
              <p:tags r:id="rId2"/>
            </p:custDataLst>
          </p:nvPr>
        </p:nvSpPr>
        <p:spPr/>
        <p:txBody>
          <a:bodyPr/>
          <a:lstStyle>
            <a:lvl1pPr>
              <a:defRPr>
                <a:solidFill>
                  <a:srgbClr val="DAD9D5"/>
                </a:solidFill>
              </a:defRPr>
            </a:lvl1pPr>
          </a:lstStyle>
          <a:p>
            <a:r>
              <a:rPr lang="en-GB" smtClean="0"/>
              <a:t>© Bird &amp; Bird LLP 2013</a:t>
            </a:r>
            <a:endParaRPr lang="en-GB" dirty="0"/>
          </a:p>
        </p:txBody>
      </p:sp>
      <p:grpSp>
        <p:nvGrpSpPr>
          <p:cNvPr id="7" name="Group 38"/>
          <p:cNvGrpSpPr>
            <a:grpSpLocks/>
          </p:cNvGrpSpPr>
          <p:nvPr userDrawn="1"/>
        </p:nvGrpSpPr>
        <p:grpSpPr bwMode="auto">
          <a:xfrm>
            <a:off x="7186613" y="6419850"/>
            <a:ext cx="1500187" cy="265113"/>
            <a:chOff x="385" y="949"/>
            <a:chExt cx="4036" cy="712"/>
          </a:xfrm>
        </p:grpSpPr>
        <p:sp>
          <p:nvSpPr>
            <p:cNvPr id="8"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16247638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7_Title and Content">
    <p:bg>
      <p:bgPr>
        <a:solidFill>
          <a:srgbClr val="B5B59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476250"/>
            <a:ext cx="6588000" cy="1081088"/>
          </a:xfrm>
        </p:spPr>
        <p:txBody>
          <a:bodyPr/>
          <a:lstStyle>
            <a:lvl1pPr>
              <a:defRPr>
                <a:solidFill>
                  <a:srgbClr val="FFFFFF"/>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3238"/>
            <a:ext cx="6588000" cy="4535487"/>
          </a:xfrm>
        </p:spPr>
        <p:txBody>
          <a:bodyPr/>
          <a:lstStyle>
            <a:lvl1pPr>
              <a:defRPr sz="2800"/>
            </a:lvl1pPr>
            <a:lvl2pPr>
              <a:defRPr sz="2800">
                <a:solidFill>
                  <a:srgbClr val="FFFFFF"/>
                </a:solidFill>
              </a:defRPr>
            </a:lvl2pPr>
            <a:lvl3pPr>
              <a:defRPr sz="2800">
                <a:solidFill>
                  <a:srgbClr val="FFFFFF"/>
                </a:solidFill>
              </a:defRPr>
            </a:lvl3pPr>
            <a:lvl4pPr>
              <a:defRPr sz="2800">
                <a:solidFill>
                  <a:srgbClr val="FFFFFF"/>
                </a:solidFill>
              </a:defRPr>
            </a:lvl4pPr>
            <a:lvl5pPr>
              <a:defRPr sz="2800">
                <a:solidFill>
                  <a:srgbClr val="FFFFFF"/>
                </a:solidFill>
              </a:defRPr>
            </a:lvl5pPr>
            <a:lvl6pPr marL="1440000" indent="-360000">
              <a:defRPr sz="2800" baseline="0">
                <a:solidFill>
                  <a:srgbClr val="FFFFFF"/>
                </a:solidFill>
              </a:defRPr>
            </a:lvl6pPr>
            <a:lvl7pPr marL="1800000" indent="-360000">
              <a:defRPr sz="2800">
                <a:solidFill>
                  <a:srgbClr val="FFFFFF"/>
                </a:solidFill>
              </a:defRPr>
            </a:lvl7pPr>
            <a:lvl8pPr>
              <a:defRPr sz="2800">
                <a:solidFill>
                  <a:srgbClr val="FFFFFF"/>
                </a:solidFill>
              </a:defRPr>
            </a:lvl8pPr>
            <a:lvl9pPr>
              <a:defRPr sz="2800">
                <a:solidFill>
                  <a:srgbClr val="FFFFFF"/>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4" name="Footer Placeholder 3"/>
          <p:cNvSpPr>
            <a:spLocks noGrp="1"/>
          </p:cNvSpPr>
          <p:nvPr>
            <p:ph type="ftr" sz="quarter" idx="10"/>
            <p:custDataLst>
              <p:tags r:id="rId1"/>
            </p:custDataLst>
          </p:nvPr>
        </p:nvSpPr>
        <p:spPr/>
        <p:txBody>
          <a:bodyPr/>
          <a:lstStyle>
            <a:lvl1pPr>
              <a:defRPr>
                <a:solidFill>
                  <a:srgbClr val="FFFFFF"/>
                </a:solidFill>
              </a:defRPr>
            </a:lvl1pPr>
          </a:lstStyle>
          <a:p>
            <a:r>
              <a:rPr lang="en-GB" smtClean="0"/>
              <a:t>Arbitration</a:t>
            </a:r>
            <a:endParaRPr lang="en-GB" dirty="0"/>
          </a:p>
        </p:txBody>
      </p:sp>
      <p:sp>
        <p:nvSpPr>
          <p:cNvPr id="5" name="Slide Number Placeholder 4"/>
          <p:cNvSpPr>
            <a:spLocks noGrp="1"/>
          </p:cNvSpPr>
          <p:nvPr>
            <p:ph type="sldNum" sz="quarter" idx="11"/>
          </p:nvPr>
        </p:nvSpPr>
        <p:spPr/>
        <p:txBody>
          <a:bodyPr/>
          <a:lstStyle>
            <a:lvl1pPr>
              <a:defRPr>
                <a:solidFill>
                  <a:srgbClr val="FFFFFF"/>
                </a:solidFill>
              </a:defRPr>
            </a:lvl1pPr>
          </a:lstStyle>
          <a:p>
            <a:r>
              <a:rPr lang="en-GB" smtClean="0"/>
              <a:t>Page </a:t>
            </a:r>
            <a:fld id="{4F7EADA4-CC8B-4E3D-93AF-253C12FED26F}" type="slidenum">
              <a:rPr lang="en-GB" smtClean="0"/>
              <a:pPr/>
              <a:t>‹#›</a:t>
            </a:fld>
            <a:endParaRPr lang="en-GB" dirty="0"/>
          </a:p>
        </p:txBody>
      </p:sp>
      <p:sp>
        <p:nvSpPr>
          <p:cNvPr id="6" name="Date Placeholder 5"/>
          <p:cNvSpPr>
            <a:spLocks noGrp="1"/>
          </p:cNvSpPr>
          <p:nvPr>
            <p:ph type="dt" sz="half" idx="12"/>
            <p:custDataLst>
              <p:tags r:id="rId2"/>
            </p:custDataLst>
          </p:nvPr>
        </p:nvSpPr>
        <p:spPr/>
        <p:txBody>
          <a:bodyPr/>
          <a:lstStyle>
            <a:lvl1pPr>
              <a:defRPr>
                <a:solidFill>
                  <a:srgbClr val="FFFFFF"/>
                </a:solidFill>
              </a:defRPr>
            </a:lvl1pPr>
          </a:lstStyle>
          <a:p>
            <a:r>
              <a:rPr lang="en-GB" smtClean="0"/>
              <a:t>© Bird &amp; Bird LLP 2013</a:t>
            </a:r>
            <a:endParaRPr lang="en-GB" dirty="0"/>
          </a:p>
        </p:txBody>
      </p:sp>
      <p:grpSp>
        <p:nvGrpSpPr>
          <p:cNvPr id="7" name="Group 38"/>
          <p:cNvGrpSpPr>
            <a:grpSpLocks/>
          </p:cNvGrpSpPr>
          <p:nvPr userDrawn="1"/>
        </p:nvGrpSpPr>
        <p:grpSpPr bwMode="auto">
          <a:xfrm>
            <a:off x="7186613" y="6419850"/>
            <a:ext cx="1500187" cy="265113"/>
            <a:chOff x="385" y="949"/>
            <a:chExt cx="4036" cy="712"/>
          </a:xfrm>
        </p:grpSpPr>
        <p:sp>
          <p:nvSpPr>
            <p:cNvPr id="8"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31540906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tle Slide">
    <p:bg>
      <p:bgPr>
        <a:solidFill>
          <a:schemeClr val="bg1"/>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942975" y="694280"/>
            <a:ext cx="1997075" cy="352425"/>
            <a:chOff x="6808788" y="3375025"/>
            <a:chExt cx="1997075" cy="352425"/>
          </a:xfrm>
        </p:grpSpPr>
        <p:sp>
          <p:nvSpPr>
            <p:cNvPr id="7178" name="Freeform 10"/>
            <p:cNvSpPr>
              <a:spLocks/>
            </p:cNvSpPr>
            <p:nvPr userDrawn="1"/>
          </p:nvSpPr>
          <p:spPr bwMode="invGray">
            <a:xfrm>
              <a:off x="7091363" y="3402013"/>
              <a:ext cx="63500" cy="60325"/>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79" name="Freeform 11"/>
            <p:cNvSpPr>
              <a:spLocks/>
            </p:cNvSpPr>
            <p:nvPr userDrawn="1"/>
          </p:nvSpPr>
          <p:spPr bwMode="invGray">
            <a:xfrm>
              <a:off x="8296276" y="3402013"/>
              <a:ext cx="63500" cy="60325"/>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0" name="Freeform 12"/>
            <p:cNvSpPr>
              <a:spLocks noEditPoints="1"/>
            </p:cNvSpPr>
            <p:nvPr userDrawn="1"/>
          </p:nvSpPr>
          <p:spPr bwMode="invGray">
            <a:xfrm>
              <a:off x="6808788" y="3413125"/>
              <a:ext cx="250825" cy="309563"/>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1" name="Freeform 13"/>
            <p:cNvSpPr>
              <a:spLocks/>
            </p:cNvSpPr>
            <p:nvPr userDrawn="1"/>
          </p:nvSpPr>
          <p:spPr bwMode="invGray">
            <a:xfrm>
              <a:off x="7189788" y="3487738"/>
              <a:ext cx="171450" cy="234950"/>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2" name="Freeform 14"/>
            <p:cNvSpPr>
              <a:spLocks/>
            </p:cNvSpPr>
            <p:nvPr userDrawn="1"/>
          </p:nvSpPr>
          <p:spPr bwMode="invGray">
            <a:xfrm>
              <a:off x="7069138" y="3500438"/>
              <a:ext cx="111125" cy="222250"/>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3" name="Freeform 15"/>
            <p:cNvSpPr>
              <a:spLocks noEditPoints="1"/>
            </p:cNvSpPr>
            <p:nvPr userDrawn="1"/>
          </p:nvSpPr>
          <p:spPr bwMode="invGray">
            <a:xfrm>
              <a:off x="8013701" y="3413125"/>
              <a:ext cx="250825" cy="309563"/>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4" name="Freeform 16"/>
            <p:cNvSpPr>
              <a:spLocks/>
            </p:cNvSpPr>
            <p:nvPr userDrawn="1"/>
          </p:nvSpPr>
          <p:spPr bwMode="invGray">
            <a:xfrm>
              <a:off x="8394701" y="3487738"/>
              <a:ext cx="171450" cy="234950"/>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5" name="Freeform 17"/>
            <p:cNvSpPr>
              <a:spLocks/>
            </p:cNvSpPr>
            <p:nvPr userDrawn="1"/>
          </p:nvSpPr>
          <p:spPr bwMode="invGray">
            <a:xfrm>
              <a:off x="8274051" y="3500438"/>
              <a:ext cx="111125" cy="222250"/>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6" name="Freeform 18"/>
            <p:cNvSpPr>
              <a:spLocks noEditPoints="1"/>
            </p:cNvSpPr>
            <p:nvPr userDrawn="1"/>
          </p:nvSpPr>
          <p:spPr bwMode="invGray">
            <a:xfrm>
              <a:off x="7359651" y="3381375"/>
              <a:ext cx="242888" cy="346075"/>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7" name="Freeform 19"/>
            <p:cNvSpPr>
              <a:spLocks noEditPoints="1"/>
            </p:cNvSpPr>
            <p:nvPr userDrawn="1"/>
          </p:nvSpPr>
          <p:spPr bwMode="invGray">
            <a:xfrm>
              <a:off x="8564563" y="3381375"/>
              <a:ext cx="241300" cy="346075"/>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8" name="Freeform 20"/>
            <p:cNvSpPr>
              <a:spLocks noEditPoints="1"/>
            </p:cNvSpPr>
            <p:nvPr userDrawn="1"/>
          </p:nvSpPr>
          <p:spPr bwMode="invGray">
            <a:xfrm>
              <a:off x="7659688" y="3375025"/>
              <a:ext cx="282575" cy="350838"/>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7170" name="Rectangle 2"/>
          <p:cNvSpPr>
            <a:spLocks noGrp="1" noChangeArrowheads="1"/>
          </p:cNvSpPr>
          <p:nvPr>
            <p:ph type="ctrTitle"/>
          </p:nvPr>
        </p:nvSpPr>
        <p:spPr>
          <a:xfrm>
            <a:off x="838800" y="2275200"/>
            <a:ext cx="7848000" cy="1080000"/>
          </a:xfrm>
        </p:spPr>
        <p:txBody>
          <a:bodyPr lIns="90000" tIns="46800" rIns="90000" bIns="46800" anchor="b"/>
          <a:lstStyle>
            <a:lvl1pPr algn="l">
              <a:defRPr>
                <a:solidFill>
                  <a:schemeClr val="tx1"/>
                </a:solidFill>
              </a:defRPr>
            </a:lvl1pPr>
          </a:lstStyle>
          <a:p>
            <a:pPr lvl="0"/>
            <a:r>
              <a:rPr lang="en-GB" noProof="0" dirty="0" smtClean="0"/>
              <a:t>Click to edit Master title style</a:t>
            </a:r>
          </a:p>
        </p:txBody>
      </p:sp>
      <p:sp>
        <p:nvSpPr>
          <p:cNvPr id="7171" name="Rectangle 3"/>
          <p:cNvSpPr>
            <a:spLocks noGrp="1" noChangeArrowheads="1"/>
          </p:cNvSpPr>
          <p:nvPr>
            <p:ph type="subTitle" idx="1"/>
          </p:nvPr>
        </p:nvSpPr>
        <p:spPr>
          <a:xfrm>
            <a:off x="838800" y="3646800"/>
            <a:ext cx="7848000" cy="622800"/>
          </a:xfrm>
        </p:spPr>
        <p:txBody>
          <a:bodyPr lIns="90000" tIns="46800" rIns="90000" bIns="46800"/>
          <a:lstStyle>
            <a:lvl1pPr algn="l">
              <a:defRPr sz="2000">
                <a:solidFill>
                  <a:srgbClr val="FFFFFF"/>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30412547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6_Title Slide">
    <p:bg>
      <p:bgPr>
        <a:solidFill>
          <a:schemeClr val="tx2"/>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2484438" y="476250"/>
            <a:ext cx="5399087" cy="5759450"/>
          </a:xfrm>
        </p:spPr>
        <p:txBody>
          <a:bodyPr anchor="ctr" anchorCtr="1"/>
          <a:lstStyle>
            <a:lvl1pPr algn="r">
              <a:defRPr sz="4400" i="1">
                <a:solidFill>
                  <a:srgbClr val="DAD9D5"/>
                </a:solidFill>
              </a:defRPr>
            </a:lvl1pPr>
          </a:lstStyle>
          <a:p>
            <a:pPr lvl="0"/>
            <a:r>
              <a:rPr lang="en-GB" noProof="0" dirty="0" smtClean="0"/>
              <a:t>Click to edit Master title style</a:t>
            </a:r>
          </a:p>
        </p:txBody>
      </p:sp>
      <p:sp>
        <p:nvSpPr>
          <p:cNvPr id="88067" name="Rectangle 3"/>
          <p:cNvSpPr>
            <a:spLocks noGrp="1" noChangeArrowheads="1"/>
          </p:cNvSpPr>
          <p:nvPr>
            <p:ph type="subTitle" idx="1"/>
          </p:nvPr>
        </p:nvSpPr>
        <p:spPr>
          <a:xfrm>
            <a:off x="1042988" y="476250"/>
            <a:ext cx="6842125" cy="504825"/>
          </a:xfrm>
        </p:spPr>
        <p:txBody>
          <a:bodyPr/>
          <a:lstStyle>
            <a:lvl1pPr>
              <a:defRPr sz="1800">
                <a:solidFill>
                  <a:srgbClr val="DAD9D5"/>
                </a:solidFill>
              </a:defRPr>
            </a:lvl1pPr>
          </a:lstStyle>
          <a:p>
            <a:pPr lvl="0"/>
            <a:r>
              <a:rPr lang="en-GB" noProof="0" dirty="0" smtClean="0"/>
              <a:t>Click to edit Master subtitle style</a:t>
            </a:r>
          </a:p>
        </p:txBody>
      </p:sp>
      <p:grpSp>
        <p:nvGrpSpPr>
          <p:cNvPr id="88083" name="Group 19"/>
          <p:cNvGrpSpPr>
            <a:grpSpLocks/>
          </p:cNvGrpSpPr>
          <p:nvPr userDrawn="1"/>
        </p:nvGrpSpPr>
        <p:grpSpPr bwMode="auto">
          <a:xfrm>
            <a:off x="7188200" y="6421438"/>
            <a:ext cx="1500188" cy="265112"/>
            <a:chOff x="930" y="391"/>
            <a:chExt cx="4036" cy="712"/>
          </a:xfrm>
        </p:grpSpPr>
        <p:sp>
          <p:nvSpPr>
            <p:cNvPr id="88084" name="Freeform 20"/>
            <p:cNvSpPr>
              <a:spLocks/>
            </p:cNvSpPr>
            <p:nvPr/>
          </p:nvSpPr>
          <p:spPr bwMode="invGray">
            <a:xfrm>
              <a:off x="1502" y="444"/>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85" name="Freeform 21"/>
            <p:cNvSpPr>
              <a:spLocks/>
            </p:cNvSpPr>
            <p:nvPr/>
          </p:nvSpPr>
          <p:spPr bwMode="invGray">
            <a:xfrm>
              <a:off x="3936" y="444"/>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86" name="Freeform 22"/>
            <p:cNvSpPr>
              <a:spLocks noEditPoints="1"/>
            </p:cNvSpPr>
            <p:nvPr/>
          </p:nvSpPr>
          <p:spPr bwMode="invGray">
            <a:xfrm>
              <a:off x="930" y="468"/>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87" name="Freeform 23"/>
            <p:cNvSpPr>
              <a:spLocks/>
            </p:cNvSpPr>
            <p:nvPr/>
          </p:nvSpPr>
          <p:spPr bwMode="invGray">
            <a:xfrm>
              <a:off x="1700" y="618"/>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88" name="Freeform 24"/>
            <p:cNvSpPr>
              <a:spLocks/>
            </p:cNvSpPr>
            <p:nvPr/>
          </p:nvSpPr>
          <p:spPr bwMode="invGray">
            <a:xfrm>
              <a:off x="1456" y="643"/>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89" name="Freeform 25"/>
            <p:cNvSpPr>
              <a:spLocks noEditPoints="1"/>
            </p:cNvSpPr>
            <p:nvPr/>
          </p:nvSpPr>
          <p:spPr bwMode="invGray">
            <a:xfrm>
              <a:off x="3364" y="468"/>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90" name="Freeform 26"/>
            <p:cNvSpPr>
              <a:spLocks/>
            </p:cNvSpPr>
            <p:nvPr/>
          </p:nvSpPr>
          <p:spPr bwMode="invGray">
            <a:xfrm>
              <a:off x="4134" y="618"/>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91" name="Freeform 27"/>
            <p:cNvSpPr>
              <a:spLocks/>
            </p:cNvSpPr>
            <p:nvPr/>
          </p:nvSpPr>
          <p:spPr bwMode="invGray">
            <a:xfrm>
              <a:off x="3890" y="643"/>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92" name="Freeform 28"/>
            <p:cNvSpPr>
              <a:spLocks noEditPoints="1"/>
            </p:cNvSpPr>
            <p:nvPr/>
          </p:nvSpPr>
          <p:spPr bwMode="invGray">
            <a:xfrm>
              <a:off x="2044" y="404"/>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93" name="Freeform 29"/>
            <p:cNvSpPr>
              <a:spLocks noEditPoints="1"/>
            </p:cNvSpPr>
            <p:nvPr/>
          </p:nvSpPr>
          <p:spPr bwMode="invGray">
            <a:xfrm>
              <a:off x="4478" y="404"/>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8094" name="Freeform 30"/>
            <p:cNvSpPr>
              <a:spLocks noEditPoints="1"/>
            </p:cNvSpPr>
            <p:nvPr/>
          </p:nvSpPr>
          <p:spPr bwMode="invGray">
            <a:xfrm>
              <a:off x="2651" y="391"/>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7_Title Slide">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2484438" y="476250"/>
            <a:ext cx="5399087" cy="5759450"/>
          </a:xfrm>
        </p:spPr>
        <p:txBody>
          <a:bodyPr anchor="ctr" anchorCtr="1"/>
          <a:lstStyle>
            <a:lvl1pPr algn="r">
              <a:defRPr sz="4400" i="1">
                <a:solidFill>
                  <a:srgbClr val="C3C1D5"/>
                </a:solidFill>
              </a:defRPr>
            </a:lvl1pPr>
          </a:lstStyle>
          <a:p>
            <a:pPr lvl="0"/>
            <a:r>
              <a:rPr lang="en-GB" noProof="0" smtClean="0"/>
              <a:t>Click to edit Master title style</a:t>
            </a:r>
          </a:p>
        </p:txBody>
      </p:sp>
      <p:sp>
        <p:nvSpPr>
          <p:cNvPr id="94211" name="Rectangle 3"/>
          <p:cNvSpPr>
            <a:spLocks noGrp="1" noChangeArrowheads="1"/>
          </p:cNvSpPr>
          <p:nvPr>
            <p:ph type="subTitle" idx="1"/>
          </p:nvPr>
        </p:nvSpPr>
        <p:spPr>
          <a:xfrm>
            <a:off x="1042988" y="476250"/>
            <a:ext cx="6842125" cy="504825"/>
          </a:xfrm>
        </p:spPr>
        <p:txBody>
          <a:bodyPr/>
          <a:lstStyle>
            <a:lvl1pPr>
              <a:defRPr sz="1800">
                <a:solidFill>
                  <a:srgbClr val="C3C1D5"/>
                </a:solidFill>
              </a:defRPr>
            </a:lvl1pPr>
          </a:lstStyle>
          <a:p>
            <a:pPr lvl="0"/>
            <a:r>
              <a:rPr lang="en-GB" noProof="0" smtClean="0"/>
              <a:t>Click to edit Master subtitle style</a:t>
            </a:r>
          </a:p>
        </p:txBody>
      </p:sp>
      <p:grpSp>
        <p:nvGrpSpPr>
          <p:cNvPr id="94226" name="Group 18"/>
          <p:cNvGrpSpPr>
            <a:grpSpLocks/>
          </p:cNvGrpSpPr>
          <p:nvPr userDrawn="1"/>
        </p:nvGrpSpPr>
        <p:grpSpPr bwMode="auto">
          <a:xfrm>
            <a:off x="7188200" y="6421438"/>
            <a:ext cx="1500188" cy="265112"/>
            <a:chOff x="930" y="391"/>
            <a:chExt cx="4036" cy="712"/>
          </a:xfrm>
        </p:grpSpPr>
        <p:sp>
          <p:nvSpPr>
            <p:cNvPr id="94227" name="Freeform 19"/>
            <p:cNvSpPr>
              <a:spLocks/>
            </p:cNvSpPr>
            <p:nvPr/>
          </p:nvSpPr>
          <p:spPr bwMode="invGray">
            <a:xfrm>
              <a:off x="1502" y="444"/>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28" name="Freeform 20"/>
            <p:cNvSpPr>
              <a:spLocks/>
            </p:cNvSpPr>
            <p:nvPr/>
          </p:nvSpPr>
          <p:spPr bwMode="invGray">
            <a:xfrm>
              <a:off x="3936" y="444"/>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29" name="Freeform 21"/>
            <p:cNvSpPr>
              <a:spLocks noEditPoints="1"/>
            </p:cNvSpPr>
            <p:nvPr/>
          </p:nvSpPr>
          <p:spPr bwMode="invGray">
            <a:xfrm>
              <a:off x="930" y="468"/>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0" name="Freeform 22"/>
            <p:cNvSpPr>
              <a:spLocks/>
            </p:cNvSpPr>
            <p:nvPr/>
          </p:nvSpPr>
          <p:spPr bwMode="invGray">
            <a:xfrm>
              <a:off x="1700" y="618"/>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1" name="Freeform 23"/>
            <p:cNvSpPr>
              <a:spLocks/>
            </p:cNvSpPr>
            <p:nvPr/>
          </p:nvSpPr>
          <p:spPr bwMode="invGray">
            <a:xfrm>
              <a:off x="1456" y="643"/>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2" name="Freeform 24"/>
            <p:cNvSpPr>
              <a:spLocks noEditPoints="1"/>
            </p:cNvSpPr>
            <p:nvPr/>
          </p:nvSpPr>
          <p:spPr bwMode="invGray">
            <a:xfrm>
              <a:off x="3364" y="468"/>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3" name="Freeform 25"/>
            <p:cNvSpPr>
              <a:spLocks/>
            </p:cNvSpPr>
            <p:nvPr/>
          </p:nvSpPr>
          <p:spPr bwMode="invGray">
            <a:xfrm>
              <a:off x="4134" y="618"/>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4" name="Freeform 26"/>
            <p:cNvSpPr>
              <a:spLocks/>
            </p:cNvSpPr>
            <p:nvPr/>
          </p:nvSpPr>
          <p:spPr bwMode="invGray">
            <a:xfrm>
              <a:off x="3890" y="643"/>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5" name="Freeform 27"/>
            <p:cNvSpPr>
              <a:spLocks noEditPoints="1"/>
            </p:cNvSpPr>
            <p:nvPr/>
          </p:nvSpPr>
          <p:spPr bwMode="invGray">
            <a:xfrm>
              <a:off x="2044" y="404"/>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6" name="Freeform 28"/>
            <p:cNvSpPr>
              <a:spLocks noEditPoints="1"/>
            </p:cNvSpPr>
            <p:nvPr/>
          </p:nvSpPr>
          <p:spPr bwMode="invGray">
            <a:xfrm>
              <a:off x="4478" y="404"/>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4237" name="Freeform 29"/>
            <p:cNvSpPr>
              <a:spLocks noEditPoints="1"/>
            </p:cNvSpPr>
            <p:nvPr/>
          </p:nvSpPr>
          <p:spPr bwMode="invGray">
            <a:xfrm>
              <a:off x="2651" y="391"/>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smtClean="0"/>
              <a:t>Arbitration</a:t>
            </a:r>
            <a:endParaRPr lang="en-GB" dirty="0"/>
          </a:p>
        </p:txBody>
      </p:sp>
      <p:sp>
        <p:nvSpPr>
          <p:cNvPr id="3" name="Slide Number Placeholder 2"/>
          <p:cNvSpPr>
            <a:spLocks noGrp="1"/>
          </p:cNvSpPr>
          <p:nvPr>
            <p:ph type="sldNum" sz="quarter" idx="11"/>
          </p:nvPr>
        </p:nvSpPr>
        <p:spPr/>
        <p:txBody>
          <a:bodyPr/>
          <a:lstStyle/>
          <a:p>
            <a:r>
              <a:rPr lang="en-GB" smtClean="0"/>
              <a:t>Page </a:t>
            </a:r>
            <a:fld id="{CBF7EA7B-66D3-4419-94A9-19F2E0C218CB}" type="slidenum">
              <a:rPr lang="en-GB" smtClean="0"/>
              <a:pPr/>
              <a:t>‹#›</a:t>
            </a:fld>
            <a:endParaRPr lang="en-GB"/>
          </a:p>
        </p:txBody>
      </p:sp>
      <p:sp>
        <p:nvSpPr>
          <p:cNvPr id="4" name="Date Placeholder 3"/>
          <p:cNvSpPr>
            <a:spLocks noGrp="1"/>
          </p:cNvSpPr>
          <p:nvPr>
            <p:ph type="dt" sz="half" idx="12"/>
          </p:nvPr>
        </p:nvSpPr>
        <p:spPr/>
        <p:txBody>
          <a:bodyPr/>
          <a:lstStyle/>
          <a:p>
            <a:r>
              <a:rPr lang="en-GB" smtClean="0"/>
              <a:t>© Bird &amp; Bird LLP 2013</a:t>
            </a:r>
            <a:endParaRPr lang="en-GB" dirty="0"/>
          </a:p>
        </p:txBody>
      </p:sp>
    </p:spTree>
    <p:extLst>
      <p:ext uri="{BB962C8B-B14F-4D97-AF65-F5344CB8AC3E}">
        <p14:creationId xmlns:p14="http://schemas.microsoft.com/office/powerpoint/2010/main" val="246967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9_Title Slide">
    <p:bg>
      <p:bgPr>
        <a:solidFill>
          <a:srgbClr val="FFFFFF"/>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942975" y="694280"/>
            <a:ext cx="1997075" cy="352425"/>
            <a:chOff x="6808788" y="3375025"/>
            <a:chExt cx="1997075" cy="352425"/>
          </a:xfrm>
        </p:grpSpPr>
        <p:sp>
          <p:nvSpPr>
            <p:cNvPr id="7178" name="Freeform 10"/>
            <p:cNvSpPr>
              <a:spLocks/>
            </p:cNvSpPr>
            <p:nvPr userDrawn="1"/>
          </p:nvSpPr>
          <p:spPr bwMode="invGray">
            <a:xfrm>
              <a:off x="7091363" y="3402013"/>
              <a:ext cx="63500" cy="60325"/>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79" name="Freeform 11"/>
            <p:cNvSpPr>
              <a:spLocks/>
            </p:cNvSpPr>
            <p:nvPr userDrawn="1"/>
          </p:nvSpPr>
          <p:spPr bwMode="invGray">
            <a:xfrm>
              <a:off x="8296276" y="3402013"/>
              <a:ext cx="63500" cy="60325"/>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0" name="Freeform 12"/>
            <p:cNvSpPr>
              <a:spLocks noEditPoints="1"/>
            </p:cNvSpPr>
            <p:nvPr userDrawn="1"/>
          </p:nvSpPr>
          <p:spPr bwMode="invGray">
            <a:xfrm>
              <a:off x="6808788" y="3413125"/>
              <a:ext cx="250825" cy="309563"/>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1" name="Freeform 13"/>
            <p:cNvSpPr>
              <a:spLocks/>
            </p:cNvSpPr>
            <p:nvPr userDrawn="1"/>
          </p:nvSpPr>
          <p:spPr bwMode="invGray">
            <a:xfrm>
              <a:off x="7189788" y="3487738"/>
              <a:ext cx="171450" cy="234950"/>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2" name="Freeform 14"/>
            <p:cNvSpPr>
              <a:spLocks/>
            </p:cNvSpPr>
            <p:nvPr userDrawn="1"/>
          </p:nvSpPr>
          <p:spPr bwMode="invGray">
            <a:xfrm>
              <a:off x="7069138" y="3500438"/>
              <a:ext cx="111125" cy="222250"/>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3" name="Freeform 15"/>
            <p:cNvSpPr>
              <a:spLocks noEditPoints="1"/>
            </p:cNvSpPr>
            <p:nvPr userDrawn="1"/>
          </p:nvSpPr>
          <p:spPr bwMode="invGray">
            <a:xfrm>
              <a:off x="8013701" y="3413125"/>
              <a:ext cx="250825" cy="309563"/>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4" name="Freeform 16"/>
            <p:cNvSpPr>
              <a:spLocks/>
            </p:cNvSpPr>
            <p:nvPr userDrawn="1"/>
          </p:nvSpPr>
          <p:spPr bwMode="invGray">
            <a:xfrm>
              <a:off x="8394701" y="3487738"/>
              <a:ext cx="171450" cy="234950"/>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5" name="Freeform 17"/>
            <p:cNvSpPr>
              <a:spLocks/>
            </p:cNvSpPr>
            <p:nvPr userDrawn="1"/>
          </p:nvSpPr>
          <p:spPr bwMode="invGray">
            <a:xfrm>
              <a:off x="8274051" y="3500438"/>
              <a:ext cx="111125" cy="222250"/>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6" name="Freeform 18"/>
            <p:cNvSpPr>
              <a:spLocks noEditPoints="1"/>
            </p:cNvSpPr>
            <p:nvPr userDrawn="1"/>
          </p:nvSpPr>
          <p:spPr bwMode="invGray">
            <a:xfrm>
              <a:off x="7359651" y="3381375"/>
              <a:ext cx="242888" cy="346075"/>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7" name="Freeform 19"/>
            <p:cNvSpPr>
              <a:spLocks noEditPoints="1"/>
            </p:cNvSpPr>
            <p:nvPr userDrawn="1"/>
          </p:nvSpPr>
          <p:spPr bwMode="invGray">
            <a:xfrm>
              <a:off x="8564563" y="3381375"/>
              <a:ext cx="241300" cy="346075"/>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188" name="Freeform 20"/>
            <p:cNvSpPr>
              <a:spLocks noEditPoints="1"/>
            </p:cNvSpPr>
            <p:nvPr userDrawn="1"/>
          </p:nvSpPr>
          <p:spPr bwMode="invGray">
            <a:xfrm>
              <a:off x="7659688" y="3375025"/>
              <a:ext cx="282575" cy="350838"/>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7170" name="Rectangle 2"/>
          <p:cNvSpPr>
            <a:spLocks noGrp="1" noChangeArrowheads="1"/>
          </p:cNvSpPr>
          <p:nvPr>
            <p:ph type="ctrTitle"/>
          </p:nvPr>
        </p:nvSpPr>
        <p:spPr>
          <a:xfrm>
            <a:off x="838800" y="2275200"/>
            <a:ext cx="7848000" cy="1080000"/>
          </a:xfrm>
        </p:spPr>
        <p:txBody>
          <a:bodyPr lIns="90000" tIns="46800" rIns="90000" bIns="46800" anchor="b"/>
          <a:lstStyle>
            <a:lvl1pPr algn="l">
              <a:defRPr>
                <a:solidFill>
                  <a:schemeClr val="bg1"/>
                </a:solidFill>
              </a:defRPr>
            </a:lvl1pPr>
          </a:lstStyle>
          <a:p>
            <a:pPr lvl="0"/>
            <a:r>
              <a:rPr lang="en-GB" noProof="0" dirty="0" smtClean="0"/>
              <a:t>Click to edit Master title style</a:t>
            </a:r>
          </a:p>
        </p:txBody>
      </p:sp>
      <p:sp>
        <p:nvSpPr>
          <p:cNvPr id="7171" name="Rectangle 3"/>
          <p:cNvSpPr>
            <a:spLocks noGrp="1" noChangeArrowheads="1"/>
          </p:cNvSpPr>
          <p:nvPr>
            <p:ph type="subTitle" idx="1"/>
          </p:nvPr>
        </p:nvSpPr>
        <p:spPr>
          <a:xfrm>
            <a:off x="838800" y="3646800"/>
            <a:ext cx="7848000" cy="622800"/>
          </a:xfrm>
        </p:spPr>
        <p:txBody>
          <a:bodyPr lIns="90000" tIns="46800" rIns="90000" bIns="46800"/>
          <a:lstStyle>
            <a:lvl1pPr algn="l">
              <a:defRPr sz="2000">
                <a:solidFill>
                  <a:schemeClr val="bg1"/>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3522205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468313" y="3141663"/>
            <a:ext cx="8207375" cy="606425"/>
          </a:xfrm>
        </p:spPr>
        <p:txBody>
          <a:bodyPr anchor="b"/>
          <a:lstStyle>
            <a:lvl1pPr>
              <a:defRPr>
                <a:solidFill>
                  <a:srgbClr val="FFFFFF"/>
                </a:solidFill>
              </a:defRPr>
            </a:lvl1pPr>
          </a:lstStyle>
          <a:p>
            <a:pPr lvl="0"/>
            <a:r>
              <a:rPr lang="en-GB" noProof="0" smtClean="0"/>
              <a:t>Click to edit Master title style</a:t>
            </a:r>
          </a:p>
        </p:txBody>
      </p:sp>
      <p:sp>
        <p:nvSpPr>
          <p:cNvPr id="11267" name="Rectangle 3"/>
          <p:cNvSpPr>
            <a:spLocks noGrp="1" noChangeArrowheads="1"/>
          </p:cNvSpPr>
          <p:nvPr>
            <p:ph type="subTitle" idx="1"/>
          </p:nvPr>
        </p:nvSpPr>
        <p:spPr>
          <a:xfrm>
            <a:off x="468313" y="4076700"/>
            <a:ext cx="8207375" cy="1512888"/>
          </a:xfrm>
        </p:spPr>
        <p:txBody>
          <a:bodyPr/>
          <a:lstStyle>
            <a:lvl1pPr>
              <a:defRPr sz="2000">
                <a:solidFill>
                  <a:srgbClr val="FFFFFF"/>
                </a:solidFill>
              </a:defRPr>
            </a:lvl1pPr>
          </a:lstStyle>
          <a:p>
            <a:pPr lvl="0"/>
            <a:r>
              <a:rPr lang="en-GB" noProof="0" smtClean="0"/>
              <a:t>Click to edit Master subtitle style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defRPr sz="2200"/>
            </a:lvl2pPr>
            <a:lvl3pPr>
              <a:defRPr sz="22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grpSp>
        <p:nvGrpSpPr>
          <p:cNvPr id="7" name="Group 38"/>
          <p:cNvGrpSpPr>
            <a:grpSpLocks/>
          </p:cNvGrpSpPr>
          <p:nvPr userDrawn="1"/>
        </p:nvGrpSpPr>
        <p:grpSpPr bwMode="auto">
          <a:xfrm>
            <a:off x="7186613" y="6419850"/>
            <a:ext cx="1500187" cy="265113"/>
            <a:chOff x="385" y="949"/>
            <a:chExt cx="4036" cy="712"/>
          </a:xfrm>
        </p:grpSpPr>
        <p:sp>
          <p:nvSpPr>
            <p:cNvPr id="8"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
        <p:nvSpPr>
          <p:cNvPr id="20" name="Slide Number Placeholder 3"/>
          <p:cNvSpPr txBox="1">
            <a:spLocks/>
          </p:cNvSpPr>
          <p:nvPr userDrawn="1"/>
        </p:nvSpPr>
        <p:spPr bwMode="auto">
          <a:xfrm>
            <a:off x="468313" y="6451422"/>
            <a:ext cx="7302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defRPr b="1">
                <a:solidFill>
                  <a:schemeClr val="tx1"/>
                </a:solidFill>
                <a:latin typeface="Georgia" pitchFamily="18" charset="0"/>
              </a:defRPr>
            </a:lvl1pPr>
            <a:lvl2pPr marL="742950" indent="-285750" eaLnBrk="0" hangingPunct="0">
              <a:defRPr b="1">
                <a:solidFill>
                  <a:schemeClr val="tx1"/>
                </a:solidFill>
                <a:latin typeface="Georgia" pitchFamily="18" charset="0"/>
              </a:defRPr>
            </a:lvl2pPr>
            <a:lvl3pPr marL="1143000" indent="-228600" eaLnBrk="0" hangingPunct="0">
              <a:defRPr b="1">
                <a:solidFill>
                  <a:schemeClr val="tx1"/>
                </a:solidFill>
                <a:latin typeface="Georgia" pitchFamily="18" charset="0"/>
              </a:defRPr>
            </a:lvl3pPr>
            <a:lvl4pPr marL="1600200" indent="-228600" eaLnBrk="0" hangingPunct="0">
              <a:defRPr b="1">
                <a:solidFill>
                  <a:schemeClr val="tx1"/>
                </a:solidFill>
                <a:latin typeface="Georgia" pitchFamily="18" charset="0"/>
              </a:defRPr>
            </a:lvl4pPr>
            <a:lvl5pPr marL="2057400" indent="-228600" eaLnBrk="0" hangingPunct="0">
              <a:defRPr b="1">
                <a:solidFill>
                  <a:schemeClr val="tx1"/>
                </a:solidFill>
                <a:latin typeface="Georgia" pitchFamily="18" charset="0"/>
              </a:defRPr>
            </a:lvl5pPr>
            <a:lvl6pPr marL="2514600" indent="-228600" eaLnBrk="0" fontAlgn="base" hangingPunct="0">
              <a:spcBef>
                <a:spcPct val="0"/>
              </a:spcBef>
              <a:spcAft>
                <a:spcPct val="0"/>
              </a:spcAft>
              <a:defRPr b="1">
                <a:solidFill>
                  <a:schemeClr val="tx1"/>
                </a:solidFill>
                <a:latin typeface="Georgia" pitchFamily="18" charset="0"/>
              </a:defRPr>
            </a:lvl6pPr>
            <a:lvl7pPr marL="2971800" indent="-228600" eaLnBrk="0" fontAlgn="base" hangingPunct="0">
              <a:spcBef>
                <a:spcPct val="0"/>
              </a:spcBef>
              <a:spcAft>
                <a:spcPct val="0"/>
              </a:spcAft>
              <a:defRPr b="1">
                <a:solidFill>
                  <a:schemeClr val="tx1"/>
                </a:solidFill>
                <a:latin typeface="Georgia" pitchFamily="18" charset="0"/>
              </a:defRPr>
            </a:lvl7pPr>
            <a:lvl8pPr marL="3429000" indent="-228600" eaLnBrk="0" fontAlgn="base" hangingPunct="0">
              <a:spcBef>
                <a:spcPct val="0"/>
              </a:spcBef>
              <a:spcAft>
                <a:spcPct val="0"/>
              </a:spcAft>
              <a:defRPr b="1">
                <a:solidFill>
                  <a:schemeClr val="tx1"/>
                </a:solidFill>
                <a:latin typeface="Georgia" pitchFamily="18" charset="0"/>
              </a:defRPr>
            </a:lvl8pPr>
            <a:lvl9pPr marL="3886200" indent="-228600" eaLnBrk="0" fontAlgn="base" hangingPunct="0">
              <a:spcBef>
                <a:spcPct val="0"/>
              </a:spcBef>
              <a:spcAft>
                <a:spcPct val="0"/>
              </a:spcAft>
              <a:defRPr b="1">
                <a:solidFill>
                  <a:schemeClr val="tx1"/>
                </a:solidFill>
                <a:latin typeface="Georgia" pitchFamily="18" charset="0"/>
              </a:defRPr>
            </a:lvl9pPr>
          </a:lstStyle>
          <a:p>
            <a:pPr eaLnBrk="1" hangingPunct="1"/>
            <a:r>
              <a:rPr lang="en-GB" sz="1200" dirty="0">
                <a:solidFill>
                  <a:schemeClr val="bg2"/>
                </a:solidFill>
              </a:rPr>
              <a:t>Page </a:t>
            </a:r>
            <a:fld id="{1B9060AB-1827-42B9-B7A4-F8EA9DAA2734}" type="slidenum">
              <a:rPr lang="en-GB" sz="1200" smtClean="0">
                <a:solidFill>
                  <a:schemeClr val="bg2"/>
                </a:solidFill>
              </a:rPr>
              <a:t>‹#›</a:t>
            </a:fld>
            <a:endParaRPr lang="en-GB" sz="1200" dirty="0">
              <a:solidFill>
                <a:schemeClr val="bg2"/>
              </a:solidFill>
            </a:endParaRPr>
          </a:p>
        </p:txBody>
      </p:sp>
      <p:sp>
        <p:nvSpPr>
          <p:cNvPr id="21" name="Date Placeholder 3"/>
          <p:cNvSpPr txBox="1">
            <a:spLocks/>
          </p:cNvSpPr>
          <p:nvPr userDrawn="1"/>
        </p:nvSpPr>
        <p:spPr bwMode="auto">
          <a:xfrm>
            <a:off x="3851920" y="6584588"/>
            <a:ext cx="1224136"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en-GB"/>
            </a:defPPr>
            <a:lvl1pPr algn="l" rtl="0" eaLnBrk="0" fontAlgn="base" hangingPunct="0">
              <a:spcBef>
                <a:spcPct val="0"/>
              </a:spcBef>
              <a:spcAft>
                <a:spcPct val="0"/>
              </a:spcAft>
              <a:defRPr sz="900" b="1" kern="1200">
                <a:solidFill>
                  <a:schemeClr val="tx1"/>
                </a:solidFill>
                <a:latin typeface="Georgia" pitchFamily="18" charset="0"/>
                <a:ea typeface="+mn-ea"/>
                <a:cs typeface="+mn-cs"/>
              </a:defRPr>
            </a:lvl1pPr>
            <a:lvl2pPr marL="742950" indent="-285750" algn="l" rtl="0" eaLnBrk="0" fontAlgn="base" hangingPunct="0">
              <a:spcBef>
                <a:spcPct val="0"/>
              </a:spcBef>
              <a:spcAft>
                <a:spcPct val="0"/>
              </a:spcAft>
              <a:defRPr b="1" kern="1200">
                <a:solidFill>
                  <a:schemeClr val="tx1"/>
                </a:solidFill>
                <a:latin typeface="Georgia" pitchFamily="18" charset="0"/>
                <a:ea typeface="+mn-ea"/>
                <a:cs typeface="+mn-cs"/>
              </a:defRPr>
            </a:lvl2pPr>
            <a:lvl3pPr marL="1143000" indent="-228600" algn="l" rtl="0" eaLnBrk="0" fontAlgn="base" hangingPunct="0">
              <a:spcBef>
                <a:spcPct val="0"/>
              </a:spcBef>
              <a:spcAft>
                <a:spcPct val="0"/>
              </a:spcAft>
              <a:defRPr b="1" kern="1200">
                <a:solidFill>
                  <a:schemeClr val="tx1"/>
                </a:solidFill>
                <a:latin typeface="Georgia" pitchFamily="18" charset="0"/>
                <a:ea typeface="+mn-ea"/>
                <a:cs typeface="+mn-cs"/>
              </a:defRPr>
            </a:lvl3pPr>
            <a:lvl4pPr marL="1600200" indent="-228600" algn="l" rtl="0" eaLnBrk="0" fontAlgn="base" hangingPunct="0">
              <a:spcBef>
                <a:spcPct val="0"/>
              </a:spcBef>
              <a:spcAft>
                <a:spcPct val="0"/>
              </a:spcAft>
              <a:defRPr b="1" kern="1200">
                <a:solidFill>
                  <a:schemeClr val="tx1"/>
                </a:solidFill>
                <a:latin typeface="Georgia" pitchFamily="18" charset="0"/>
                <a:ea typeface="+mn-ea"/>
                <a:cs typeface="+mn-cs"/>
              </a:defRPr>
            </a:lvl4pPr>
            <a:lvl5pPr marL="2057400" indent="-228600" algn="l" rtl="0" eaLnBrk="0" fontAlgn="base" hangingPunct="0">
              <a:spcBef>
                <a:spcPct val="0"/>
              </a:spcBef>
              <a:spcAft>
                <a:spcPct val="0"/>
              </a:spcAft>
              <a:defRPr b="1" kern="1200">
                <a:solidFill>
                  <a:schemeClr val="tx1"/>
                </a:solidFill>
                <a:latin typeface="Georgia" pitchFamily="18" charset="0"/>
                <a:ea typeface="+mn-ea"/>
                <a:cs typeface="+mn-cs"/>
              </a:defRPr>
            </a:lvl5pPr>
            <a:lvl6pPr marL="25146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6pPr>
            <a:lvl7pPr marL="29718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7pPr>
            <a:lvl8pPr marL="34290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8pPr>
            <a:lvl9pPr marL="38862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9pPr>
          </a:lstStyle>
          <a:p>
            <a:pPr algn="ctr" eaLnBrk="1" hangingPunct="1"/>
            <a:r>
              <a:rPr lang="en-GB" dirty="0" smtClean="0">
                <a:solidFill>
                  <a:schemeClr val="bg2"/>
                </a:solidFill>
              </a:rPr>
              <a:t>Arbitrage</a:t>
            </a:r>
          </a:p>
        </p:txBody>
      </p:sp>
      <p:sp>
        <p:nvSpPr>
          <p:cNvPr id="23" name="Date Placeholder 3"/>
          <p:cNvSpPr txBox="1">
            <a:spLocks/>
          </p:cNvSpPr>
          <p:nvPr userDrawn="1"/>
        </p:nvSpPr>
        <p:spPr bwMode="auto">
          <a:xfrm>
            <a:off x="468313" y="6584588"/>
            <a:ext cx="1667103"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defPPr>
              <a:defRPr lang="en-GB"/>
            </a:defPPr>
            <a:lvl1pPr algn="l" rtl="0" eaLnBrk="0" fontAlgn="base" hangingPunct="0">
              <a:spcBef>
                <a:spcPct val="0"/>
              </a:spcBef>
              <a:spcAft>
                <a:spcPct val="0"/>
              </a:spcAft>
              <a:defRPr sz="900" b="1" kern="1200">
                <a:solidFill>
                  <a:schemeClr val="tx1"/>
                </a:solidFill>
                <a:latin typeface="Georgia" pitchFamily="18" charset="0"/>
                <a:ea typeface="+mn-ea"/>
                <a:cs typeface="+mn-cs"/>
              </a:defRPr>
            </a:lvl1pPr>
            <a:lvl2pPr marL="742950" indent="-285750" algn="l" rtl="0" eaLnBrk="0" fontAlgn="base" hangingPunct="0">
              <a:spcBef>
                <a:spcPct val="0"/>
              </a:spcBef>
              <a:spcAft>
                <a:spcPct val="0"/>
              </a:spcAft>
              <a:defRPr b="1" kern="1200">
                <a:solidFill>
                  <a:schemeClr val="tx1"/>
                </a:solidFill>
                <a:latin typeface="Georgia" pitchFamily="18" charset="0"/>
                <a:ea typeface="+mn-ea"/>
                <a:cs typeface="+mn-cs"/>
              </a:defRPr>
            </a:lvl2pPr>
            <a:lvl3pPr marL="1143000" indent="-228600" algn="l" rtl="0" eaLnBrk="0" fontAlgn="base" hangingPunct="0">
              <a:spcBef>
                <a:spcPct val="0"/>
              </a:spcBef>
              <a:spcAft>
                <a:spcPct val="0"/>
              </a:spcAft>
              <a:defRPr b="1" kern="1200">
                <a:solidFill>
                  <a:schemeClr val="tx1"/>
                </a:solidFill>
                <a:latin typeface="Georgia" pitchFamily="18" charset="0"/>
                <a:ea typeface="+mn-ea"/>
                <a:cs typeface="+mn-cs"/>
              </a:defRPr>
            </a:lvl3pPr>
            <a:lvl4pPr marL="1600200" indent="-228600" algn="l" rtl="0" eaLnBrk="0" fontAlgn="base" hangingPunct="0">
              <a:spcBef>
                <a:spcPct val="0"/>
              </a:spcBef>
              <a:spcAft>
                <a:spcPct val="0"/>
              </a:spcAft>
              <a:defRPr b="1" kern="1200">
                <a:solidFill>
                  <a:schemeClr val="tx1"/>
                </a:solidFill>
                <a:latin typeface="Georgia" pitchFamily="18" charset="0"/>
                <a:ea typeface="+mn-ea"/>
                <a:cs typeface="+mn-cs"/>
              </a:defRPr>
            </a:lvl4pPr>
            <a:lvl5pPr marL="2057400" indent="-228600" algn="l" rtl="0" eaLnBrk="0" fontAlgn="base" hangingPunct="0">
              <a:spcBef>
                <a:spcPct val="0"/>
              </a:spcBef>
              <a:spcAft>
                <a:spcPct val="0"/>
              </a:spcAft>
              <a:defRPr b="1" kern="1200">
                <a:solidFill>
                  <a:schemeClr val="tx1"/>
                </a:solidFill>
                <a:latin typeface="Georgia" pitchFamily="18" charset="0"/>
                <a:ea typeface="+mn-ea"/>
                <a:cs typeface="+mn-cs"/>
              </a:defRPr>
            </a:lvl5pPr>
            <a:lvl6pPr marL="25146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6pPr>
            <a:lvl7pPr marL="29718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7pPr>
            <a:lvl8pPr marL="34290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8pPr>
            <a:lvl9pPr marL="3886200" indent="-228600" algn="l" defTabSz="914400" rtl="0" eaLnBrk="0" fontAlgn="base" latinLnBrk="0" hangingPunct="0">
              <a:spcBef>
                <a:spcPct val="0"/>
              </a:spcBef>
              <a:spcAft>
                <a:spcPct val="0"/>
              </a:spcAft>
              <a:defRPr b="1" kern="1200">
                <a:solidFill>
                  <a:schemeClr val="tx1"/>
                </a:solidFill>
                <a:latin typeface="Georgia" pitchFamily="18" charset="0"/>
                <a:ea typeface="+mn-ea"/>
                <a:cs typeface="+mn-cs"/>
              </a:defRPr>
            </a:lvl9pPr>
          </a:lstStyle>
          <a:p>
            <a:pPr algn="l" eaLnBrk="1" hangingPunct="1"/>
            <a:r>
              <a:rPr lang="en-GB" dirty="0" smtClean="0">
                <a:solidFill>
                  <a:schemeClr val="bg2"/>
                </a:solidFill>
              </a:rPr>
              <a:t>© Bird &amp; Bird LLP 2013</a:t>
            </a:r>
          </a:p>
        </p:txBody>
      </p:sp>
    </p:spTree>
    <p:extLst>
      <p:ext uri="{BB962C8B-B14F-4D97-AF65-F5344CB8AC3E}">
        <p14:creationId xmlns:p14="http://schemas.microsoft.com/office/powerpoint/2010/main" val="30443245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custDataLst>
              <p:tags r:id="rId1"/>
            </p:custDataLst>
          </p:nvPr>
        </p:nvSpPr>
        <p:spPr/>
        <p:txBody>
          <a:bodyPr/>
          <a:lstStyle>
            <a:lvl1pPr>
              <a:defRPr/>
            </a:lvl1pPr>
          </a:lstStyle>
          <a:p>
            <a:r>
              <a:rPr lang="en-GB" smtClean="0"/>
              <a:t>Arbitration</a:t>
            </a:r>
            <a:endParaRPr lang="en-GB" dirty="0"/>
          </a:p>
        </p:txBody>
      </p:sp>
      <p:sp>
        <p:nvSpPr>
          <p:cNvPr id="4" name="Slide Number Placeholder 3"/>
          <p:cNvSpPr>
            <a:spLocks noGrp="1"/>
          </p:cNvSpPr>
          <p:nvPr>
            <p:ph type="sldNum" sz="quarter" idx="11"/>
          </p:nvPr>
        </p:nvSpPr>
        <p:spPr/>
        <p:txBody>
          <a:bodyPr/>
          <a:lstStyle>
            <a:lvl1pPr>
              <a:defRPr/>
            </a:lvl1pPr>
          </a:lstStyle>
          <a:p>
            <a:r>
              <a:rPr lang="en-GB"/>
              <a:t>Page </a:t>
            </a:r>
            <a:fld id="{BD4B7557-7BBF-4E39-B589-C285DCE80034}" type="slidenum">
              <a:rPr lang="en-GB"/>
              <a:pPr/>
              <a:t>‹#›</a:t>
            </a:fld>
            <a:endParaRPr lang="en-GB"/>
          </a:p>
        </p:txBody>
      </p:sp>
      <p:sp>
        <p:nvSpPr>
          <p:cNvPr id="5" name="Date Placeholder 4"/>
          <p:cNvSpPr>
            <a:spLocks noGrp="1"/>
          </p:cNvSpPr>
          <p:nvPr>
            <p:ph type="dt" sz="half" idx="12"/>
            <p:custDataLst>
              <p:tags r:id="rId2"/>
            </p:custDataLst>
          </p:nvPr>
        </p:nvSpPr>
        <p:spPr/>
        <p:txBody>
          <a:bodyPr/>
          <a:lstStyle>
            <a:lvl1pPr>
              <a:defRPr/>
            </a:lvl1pPr>
          </a:lstStyle>
          <a:p>
            <a:r>
              <a:rPr lang="en-GB" smtClean="0"/>
              <a:t>© Bird &amp; Bird LLP 2013</a:t>
            </a:r>
            <a:endParaRPr lang="en-GB" dirty="0"/>
          </a:p>
        </p:txBody>
      </p:sp>
      <p:grpSp>
        <p:nvGrpSpPr>
          <p:cNvPr id="6" name="Group 38"/>
          <p:cNvGrpSpPr>
            <a:grpSpLocks/>
          </p:cNvGrpSpPr>
          <p:nvPr userDrawn="1"/>
        </p:nvGrpSpPr>
        <p:grpSpPr bwMode="auto">
          <a:xfrm>
            <a:off x="7186613" y="6419850"/>
            <a:ext cx="1500187" cy="265113"/>
            <a:chOff x="385" y="949"/>
            <a:chExt cx="4036" cy="712"/>
          </a:xfrm>
        </p:grpSpPr>
        <p:sp>
          <p:nvSpPr>
            <p:cNvPr id="7"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8"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321503565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77829" name="Rectangle 5"/>
          <p:cNvSpPr>
            <a:spLocks noGrp="1" noChangeArrowheads="1"/>
          </p:cNvSpPr>
          <p:nvPr>
            <p:ph type="ctrTitle"/>
          </p:nvPr>
        </p:nvSpPr>
        <p:spPr>
          <a:xfrm>
            <a:off x="1763713" y="2349500"/>
            <a:ext cx="4606925" cy="1470025"/>
          </a:xfrm>
        </p:spPr>
        <p:txBody>
          <a:bodyPr anchor="b"/>
          <a:lstStyle>
            <a:lvl1pPr algn="r">
              <a:defRPr/>
            </a:lvl1pPr>
          </a:lstStyle>
          <a:p>
            <a:pPr lvl="0"/>
            <a:r>
              <a:rPr lang="en-GB" noProof="0" dirty="0" smtClean="0"/>
              <a:t>Click to edit Master title style</a:t>
            </a:r>
          </a:p>
        </p:txBody>
      </p:sp>
      <p:sp>
        <p:nvSpPr>
          <p:cNvPr id="77830" name="Rectangle 6"/>
          <p:cNvSpPr>
            <a:spLocks noGrp="1" noChangeArrowheads="1"/>
          </p:cNvSpPr>
          <p:nvPr>
            <p:ph type="subTitle" idx="1"/>
          </p:nvPr>
        </p:nvSpPr>
        <p:spPr>
          <a:xfrm>
            <a:off x="1763713" y="4076700"/>
            <a:ext cx="4608512" cy="1512888"/>
          </a:xfrm>
        </p:spPr>
        <p:txBody>
          <a:bodyPr/>
          <a:lstStyle>
            <a:lvl1pPr algn="r">
              <a:defRPr sz="2000">
                <a:solidFill>
                  <a:schemeClr val="bg1"/>
                </a:solidFill>
              </a:defRPr>
            </a:lvl1pPr>
          </a:lstStyle>
          <a:p>
            <a:pPr lvl="0"/>
            <a:r>
              <a:rPr lang="en-GB" noProof="0" dirty="0" smtClean="0"/>
              <a:t>Click to edit Master subtitle style</a:t>
            </a:r>
          </a:p>
        </p:txBody>
      </p:sp>
      <p:sp>
        <p:nvSpPr>
          <p:cNvPr id="77870" name="Freeform 46"/>
          <p:cNvSpPr>
            <a:spLocks/>
          </p:cNvSpPr>
          <p:nvPr userDrawn="1"/>
        </p:nvSpPr>
        <p:spPr bwMode="invGray">
          <a:xfrm>
            <a:off x="7091363" y="3402013"/>
            <a:ext cx="63500" cy="60325"/>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1" name="Freeform 47"/>
          <p:cNvSpPr>
            <a:spLocks/>
          </p:cNvSpPr>
          <p:nvPr userDrawn="1"/>
        </p:nvSpPr>
        <p:spPr bwMode="invGray">
          <a:xfrm>
            <a:off x="8296275" y="3402013"/>
            <a:ext cx="63500" cy="60325"/>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2" name="Freeform 48"/>
          <p:cNvSpPr>
            <a:spLocks noEditPoints="1"/>
          </p:cNvSpPr>
          <p:nvPr userDrawn="1"/>
        </p:nvSpPr>
        <p:spPr bwMode="invGray">
          <a:xfrm>
            <a:off x="6808788" y="3413125"/>
            <a:ext cx="250825" cy="309563"/>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3" name="Freeform 49"/>
          <p:cNvSpPr>
            <a:spLocks/>
          </p:cNvSpPr>
          <p:nvPr userDrawn="1"/>
        </p:nvSpPr>
        <p:spPr bwMode="invGray">
          <a:xfrm>
            <a:off x="7189788" y="3487738"/>
            <a:ext cx="171450" cy="234950"/>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4" name="Freeform 50"/>
          <p:cNvSpPr>
            <a:spLocks/>
          </p:cNvSpPr>
          <p:nvPr userDrawn="1"/>
        </p:nvSpPr>
        <p:spPr bwMode="invGray">
          <a:xfrm>
            <a:off x="7069138" y="3500438"/>
            <a:ext cx="111125" cy="222250"/>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5" name="Freeform 51"/>
          <p:cNvSpPr>
            <a:spLocks noEditPoints="1"/>
          </p:cNvSpPr>
          <p:nvPr userDrawn="1"/>
        </p:nvSpPr>
        <p:spPr bwMode="invGray">
          <a:xfrm>
            <a:off x="8013700" y="3413125"/>
            <a:ext cx="250825" cy="309563"/>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6" name="Freeform 52"/>
          <p:cNvSpPr>
            <a:spLocks/>
          </p:cNvSpPr>
          <p:nvPr userDrawn="1"/>
        </p:nvSpPr>
        <p:spPr bwMode="invGray">
          <a:xfrm>
            <a:off x="8394700" y="3487738"/>
            <a:ext cx="171450" cy="234950"/>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7" name="Freeform 53"/>
          <p:cNvSpPr>
            <a:spLocks/>
          </p:cNvSpPr>
          <p:nvPr userDrawn="1"/>
        </p:nvSpPr>
        <p:spPr bwMode="invGray">
          <a:xfrm>
            <a:off x="8274050" y="3500438"/>
            <a:ext cx="111125" cy="222250"/>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8" name="Freeform 54"/>
          <p:cNvSpPr>
            <a:spLocks noEditPoints="1"/>
          </p:cNvSpPr>
          <p:nvPr userDrawn="1"/>
        </p:nvSpPr>
        <p:spPr bwMode="invGray">
          <a:xfrm>
            <a:off x="7359650" y="3381375"/>
            <a:ext cx="242888" cy="346075"/>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79" name="Freeform 55"/>
          <p:cNvSpPr>
            <a:spLocks noEditPoints="1"/>
          </p:cNvSpPr>
          <p:nvPr userDrawn="1"/>
        </p:nvSpPr>
        <p:spPr bwMode="invGray">
          <a:xfrm>
            <a:off x="8564563" y="3381375"/>
            <a:ext cx="241300" cy="346075"/>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77880" name="Freeform 56"/>
          <p:cNvSpPr>
            <a:spLocks noEditPoints="1"/>
          </p:cNvSpPr>
          <p:nvPr userDrawn="1"/>
        </p:nvSpPr>
        <p:spPr bwMode="invGray">
          <a:xfrm>
            <a:off x="7659688" y="3375025"/>
            <a:ext cx="282575" cy="350838"/>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
        <p:nvSpPr>
          <p:cNvPr id="77881" name="Freeform 57"/>
          <p:cNvSpPr>
            <a:spLocks noEditPoints="1"/>
          </p:cNvSpPr>
          <p:nvPr userDrawn="1"/>
        </p:nvSpPr>
        <p:spPr bwMode="invGray">
          <a:xfrm>
            <a:off x="6450013" y="3375025"/>
            <a:ext cx="282575" cy="350838"/>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600"/>
            </a:lvl1pPr>
            <a:lvl2pPr>
              <a:defRPr sz="1600"/>
            </a:lvl2pPr>
            <a:lvl3pPr marL="270000" indent="-270000">
              <a:defRPr sz="1600"/>
            </a:lvl3pPr>
            <a:lvl4pPr marL="540000" indent="-270000">
              <a:defRPr sz="1600"/>
            </a:lvl4pPr>
            <a:lvl5pPr marL="810000" indent="-270000">
              <a:defRPr sz="1600"/>
            </a:lvl5pPr>
            <a:lvl6pPr marL="1080000" indent="-270000">
              <a:defRPr sz="1600"/>
            </a:lvl6pPr>
            <a:lvl7pPr marL="1350000" indent="-270000">
              <a:defRPr sz="1600"/>
            </a:lvl7pPr>
            <a:lvl8pPr marL="1620000" indent="-270000">
              <a:defRPr sz="1600"/>
            </a:lvl8pPr>
            <a:lvl9pPr marL="1890000" indent="-270000">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4" name="Slide Number Placeholder 3"/>
          <p:cNvSpPr>
            <a:spLocks noGrp="1"/>
          </p:cNvSpPr>
          <p:nvPr>
            <p:ph type="sldNum" sz="quarter" idx="10"/>
          </p:nvPr>
        </p:nvSpPr>
        <p:spPr/>
        <p:txBody>
          <a:bodyPr/>
          <a:lstStyle>
            <a:lvl1pPr>
              <a:defRPr/>
            </a:lvl1pPr>
          </a:lstStyle>
          <a:p>
            <a:r>
              <a:rPr lang="en-GB"/>
              <a:t>Page </a:t>
            </a:r>
            <a:fld id="{0A54BE20-087E-4005-A3AC-1AB479F3F156}" type="slidenum">
              <a:rPr lang="en-GB"/>
              <a:pPr/>
              <a:t>‹#›</a:t>
            </a:fld>
            <a:endParaRPr lang="en-GB"/>
          </a:p>
        </p:txBody>
      </p:sp>
      <p:sp>
        <p:nvSpPr>
          <p:cNvPr id="5" name="Footer Placeholder 4"/>
          <p:cNvSpPr>
            <a:spLocks noGrp="1"/>
          </p:cNvSpPr>
          <p:nvPr>
            <p:ph type="ftr" sz="quarter" idx="11"/>
            <p:custDataLst>
              <p:tags r:id="rId1"/>
            </p:custDataLst>
          </p:nvPr>
        </p:nvSpPr>
        <p:spPr/>
        <p:txBody>
          <a:bodyPr/>
          <a:lstStyle>
            <a:lvl1pPr>
              <a:defRPr/>
            </a:lvl1pPr>
          </a:lstStyle>
          <a:p>
            <a:r>
              <a:rPr lang="en-GB" smtClean="0"/>
              <a:t>Arbitration</a:t>
            </a:r>
            <a:endParaRPr lang="en-GB" dirty="0"/>
          </a:p>
        </p:txBody>
      </p:sp>
      <p:sp>
        <p:nvSpPr>
          <p:cNvPr id="6" name="Date Placeholder 5"/>
          <p:cNvSpPr>
            <a:spLocks noGrp="1"/>
          </p:cNvSpPr>
          <p:nvPr>
            <p:ph type="dt" sz="half" idx="12"/>
            <p:custDataLst>
              <p:tags r:id="rId2"/>
            </p:custDataLst>
          </p:nvPr>
        </p:nvSpPr>
        <p:spPr/>
        <p:txBody>
          <a:bodyPr/>
          <a:lstStyle>
            <a:lvl1pPr>
              <a:defRPr/>
            </a:lvl1pPr>
          </a:lstStyle>
          <a:p>
            <a:r>
              <a:rPr lang="en-GB" smtClean="0"/>
              <a:t>© Bird &amp; Bird LLP 2013</a:t>
            </a:r>
            <a:endParaRPr lang="en-GB" dirty="0"/>
          </a:p>
        </p:txBody>
      </p:sp>
      <p:grpSp>
        <p:nvGrpSpPr>
          <p:cNvPr id="7" name="Group 38"/>
          <p:cNvGrpSpPr>
            <a:grpSpLocks/>
          </p:cNvGrpSpPr>
          <p:nvPr userDrawn="1"/>
        </p:nvGrpSpPr>
        <p:grpSpPr bwMode="auto">
          <a:xfrm>
            <a:off x="7186613" y="6419850"/>
            <a:ext cx="1500187" cy="265113"/>
            <a:chOff x="385" y="949"/>
            <a:chExt cx="4036" cy="712"/>
          </a:xfrm>
        </p:grpSpPr>
        <p:sp>
          <p:nvSpPr>
            <p:cNvPr id="8"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9"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37871966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31188" cy="10810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73238"/>
            <a:ext cx="4038600" cy="4535487"/>
          </a:xfrm>
        </p:spPr>
        <p:txBody>
          <a:bodyPr/>
          <a:lstStyle>
            <a:lvl1pPr>
              <a:defRPr sz="1600"/>
            </a:lvl1pPr>
            <a:lvl2pPr>
              <a:defRPr sz="1600"/>
            </a:lvl2pPr>
            <a:lvl3pPr>
              <a:defRPr sz="1600"/>
            </a:lvl3pPr>
            <a:lvl4pPr>
              <a:defRPr sz="1600"/>
            </a:lvl4pPr>
            <a:lvl5pPr>
              <a:defRPr sz="1600"/>
            </a:lvl5pPr>
            <a:lvl6pPr marL="1440000" indent="-360000">
              <a:defRPr sz="1600" baseline="0"/>
            </a:lvl6pPr>
            <a:lvl7pPr marL="1800000" indent="-360000">
              <a:defRPr sz="1600" baseline="0"/>
            </a:lvl7pPr>
            <a:lvl8pPr marL="2160000" indent="-360000">
              <a:defRPr sz="1600"/>
            </a:lvl8pPr>
            <a:lvl9pPr marL="2520000" indent="-360000">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US" dirty="0" smtClean="0"/>
          </a:p>
          <a:p>
            <a:pPr lvl="6"/>
            <a:endParaRPr lang="en-GB" dirty="0"/>
          </a:p>
        </p:txBody>
      </p:sp>
      <p:sp>
        <p:nvSpPr>
          <p:cNvPr id="4" name="Content Placeholder 3"/>
          <p:cNvSpPr>
            <a:spLocks noGrp="1"/>
          </p:cNvSpPr>
          <p:nvPr>
            <p:ph sz="half" idx="2"/>
          </p:nvPr>
        </p:nvSpPr>
        <p:spPr>
          <a:xfrm>
            <a:off x="4648200" y="1773238"/>
            <a:ext cx="4038600" cy="4535487"/>
          </a:xfrm>
        </p:spPr>
        <p:txBody>
          <a:bodyPr/>
          <a:lstStyle>
            <a:lvl1pPr>
              <a:defRPr sz="1600"/>
            </a:lvl1pPr>
            <a:lvl2pPr>
              <a:defRPr sz="1600"/>
            </a:lvl2pPr>
            <a:lvl3pPr>
              <a:defRPr sz="1600"/>
            </a:lvl3pPr>
            <a:lvl4pPr>
              <a:defRPr sz="1600"/>
            </a:lvl4pPr>
            <a:lvl5pPr>
              <a:defRPr sz="1600"/>
            </a:lvl5pPr>
            <a:lvl6pPr marL="1440000" indent="-360000">
              <a:defRPr sz="1600"/>
            </a:lvl6pPr>
            <a:lvl7pPr marL="1800000" indent="-360000">
              <a:defRPr sz="1600" baseline="0"/>
            </a:lvl7pPr>
            <a:lvl8pPr marL="2160000" indent="-360000">
              <a:defRPr sz="1600"/>
            </a:lvl8pPr>
            <a:lvl9pPr marL="2520000" indent="-360000">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GB" dirty="0" smtClean="0"/>
              <a:t>Eighth level</a:t>
            </a:r>
          </a:p>
          <a:p>
            <a:pPr lvl="8"/>
            <a:r>
              <a:rPr lang="en-GB" dirty="0" smtClean="0"/>
              <a:t>Ninth level</a:t>
            </a:r>
            <a:endParaRPr lang="en-GB" dirty="0"/>
          </a:p>
        </p:txBody>
      </p:sp>
      <p:sp>
        <p:nvSpPr>
          <p:cNvPr id="5" name="Slide Number Placeholder 4"/>
          <p:cNvSpPr>
            <a:spLocks noGrp="1"/>
          </p:cNvSpPr>
          <p:nvPr>
            <p:ph type="sldNum" sz="quarter" idx="10"/>
          </p:nvPr>
        </p:nvSpPr>
        <p:spPr>
          <a:xfrm>
            <a:off x="468313" y="6381750"/>
            <a:ext cx="730250" cy="179388"/>
          </a:xfrm>
        </p:spPr>
        <p:txBody>
          <a:bodyPr/>
          <a:lstStyle>
            <a:lvl1pPr>
              <a:defRPr/>
            </a:lvl1pPr>
          </a:lstStyle>
          <a:p>
            <a:r>
              <a:rPr lang="en-GB"/>
              <a:t>Page </a:t>
            </a:r>
            <a:fld id="{14D95764-FF53-412A-8CD4-0E1F7016CEA7}" type="slidenum">
              <a:rPr lang="en-GB"/>
              <a:pPr/>
              <a:t>‹#›</a:t>
            </a:fld>
            <a:endParaRPr lang="en-GB"/>
          </a:p>
        </p:txBody>
      </p:sp>
      <p:sp>
        <p:nvSpPr>
          <p:cNvPr id="6" name="Footer Placeholder 5"/>
          <p:cNvSpPr>
            <a:spLocks noGrp="1"/>
          </p:cNvSpPr>
          <p:nvPr>
            <p:ph type="ftr" sz="quarter" idx="11"/>
            <p:custDataLst>
              <p:tags r:id="rId1"/>
            </p:custDataLst>
          </p:nvPr>
        </p:nvSpPr>
        <p:spPr>
          <a:xfrm>
            <a:off x="2195513" y="6381750"/>
            <a:ext cx="4754562" cy="339725"/>
          </a:xfrm>
        </p:spPr>
        <p:txBody>
          <a:bodyPr/>
          <a:lstStyle>
            <a:lvl1pPr>
              <a:defRPr/>
            </a:lvl1pPr>
          </a:lstStyle>
          <a:p>
            <a:r>
              <a:rPr lang="en-GB" smtClean="0"/>
              <a:t>Arbitration</a:t>
            </a:r>
            <a:endParaRPr lang="en-GB" dirty="0"/>
          </a:p>
        </p:txBody>
      </p:sp>
      <p:sp>
        <p:nvSpPr>
          <p:cNvPr id="7" name="Date Placeholder 6"/>
          <p:cNvSpPr>
            <a:spLocks noGrp="1"/>
          </p:cNvSpPr>
          <p:nvPr>
            <p:ph type="dt" sz="half" idx="12"/>
            <p:custDataLst>
              <p:tags r:id="rId2"/>
            </p:custDataLst>
          </p:nvPr>
        </p:nvSpPr>
        <p:spPr>
          <a:xfrm>
            <a:off x="468313" y="6561138"/>
            <a:ext cx="1619250" cy="158750"/>
          </a:xfrm>
        </p:spPr>
        <p:txBody>
          <a:bodyPr/>
          <a:lstStyle>
            <a:lvl1pPr>
              <a:defRPr/>
            </a:lvl1pPr>
          </a:lstStyle>
          <a:p>
            <a:r>
              <a:rPr lang="en-GB" smtClean="0"/>
              <a:t>© Bird &amp; Bird LLP 2013</a:t>
            </a:r>
            <a:endParaRPr lang="en-GB" dirty="0"/>
          </a:p>
        </p:txBody>
      </p:sp>
      <p:grpSp>
        <p:nvGrpSpPr>
          <p:cNvPr id="8" name="Group 38"/>
          <p:cNvGrpSpPr>
            <a:grpSpLocks/>
          </p:cNvGrpSpPr>
          <p:nvPr userDrawn="1"/>
        </p:nvGrpSpPr>
        <p:grpSpPr bwMode="auto">
          <a:xfrm>
            <a:off x="7186613" y="6419850"/>
            <a:ext cx="1500187" cy="265113"/>
            <a:chOff x="385" y="949"/>
            <a:chExt cx="4036" cy="712"/>
          </a:xfrm>
        </p:grpSpPr>
        <p:sp>
          <p:nvSpPr>
            <p:cNvPr id="9" name="Freeform 39"/>
            <p:cNvSpPr>
              <a:spLocks/>
            </p:cNvSpPr>
            <p:nvPr/>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0" name="Freeform 40"/>
            <p:cNvSpPr>
              <a:spLocks/>
            </p:cNvSpPr>
            <p:nvPr/>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1" name="Freeform 41"/>
            <p:cNvSpPr>
              <a:spLocks noEditPoints="1"/>
            </p:cNvSpPr>
            <p:nvPr/>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2" name="Freeform 42"/>
            <p:cNvSpPr>
              <a:spLocks/>
            </p:cNvSpPr>
            <p:nvPr/>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3" name="Freeform 43"/>
            <p:cNvSpPr>
              <a:spLocks/>
            </p:cNvSpPr>
            <p:nvPr/>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4" name="Freeform 44"/>
            <p:cNvSpPr>
              <a:spLocks noEditPoints="1"/>
            </p:cNvSpPr>
            <p:nvPr/>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5" name="Freeform 45"/>
            <p:cNvSpPr>
              <a:spLocks/>
            </p:cNvSpPr>
            <p:nvPr/>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6" name="Freeform 46"/>
            <p:cNvSpPr>
              <a:spLocks/>
            </p:cNvSpPr>
            <p:nvPr/>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7" name="Freeform 47"/>
            <p:cNvSpPr>
              <a:spLocks noEditPoints="1"/>
            </p:cNvSpPr>
            <p:nvPr/>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8" name="Freeform 48"/>
            <p:cNvSpPr>
              <a:spLocks noEditPoints="1"/>
            </p:cNvSpPr>
            <p:nvPr/>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19" name="Freeform 49"/>
            <p:cNvSpPr>
              <a:spLocks noEditPoints="1"/>
            </p:cNvSpPr>
            <p:nvPr/>
          </p:nvSpPr>
          <p:spPr bwMode="auto">
            <a:xfrm>
              <a:off x="2106" y="949"/>
              <a:ext cx="570" cy="710"/>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2"/>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endParaRPr lang="en-GB"/>
            </a:p>
          </p:txBody>
        </p:sp>
      </p:grpSp>
    </p:spTree>
    <p:extLst>
      <p:ext uri="{BB962C8B-B14F-4D97-AF65-F5344CB8AC3E}">
        <p14:creationId xmlns:p14="http://schemas.microsoft.com/office/powerpoint/2010/main" val="30423448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5613" y="476250"/>
            <a:ext cx="8231187"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43" name="Rectangle 3"/>
          <p:cNvSpPr>
            <a:spLocks noGrp="1" noChangeArrowheads="1"/>
          </p:cNvSpPr>
          <p:nvPr>
            <p:ph type="body" idx="1"/>
          </p:nvPr>
        </p:nvSpPr>
        <p:spPr bwMode="auto">
          <a:xfrm>
            <a:off x="457200" y="1773238"/>
            <a:ext cx="8229600"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smtClean="0"/>
              <a:t>Ninth level</a:t>
            </a:r>
          </a:p>
        </p:txBody>
      </p:sp>
      <p:sp>
        <p:nvSpPr>
          <p:cNvPr id="10275" name="Rectangle 35"/>
          <p:cNvSpPr>
            <a:spLocks noGrp="1" noChangeArrowheads="1"/>
          </p:cNvSpPr>
          <p:nvPr>
            <p:ph type="ftr" sz="quarter" idx="3"/>
            <p:custDataLst>
              <p:tags r:id="rId24"/>
            </p:custDataLst>
          </p:nvPr>
        </p:nvSpPr>
        <p:spPr bwMode="auto">
          <a:xfrm>
            <a:off x="2195513" y="6381750"/>
            <a:ext cx="4754562"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900">
                <a:solidFill>
                  <a:schemeClr val="bg2"/>
                </a:solidFill>
              </a:defRPr>
            </a:lvl1pPr>
          </a:lstStyle>
          <a:p>
            <a:r>
              <a:rPr lang="en-GB" smtClean="0"/>
              <a:t>Arbitration</a:t>
            </a:r>
            <a:endParaRPr lang="en-GB" dirty="0"/>
          </a:p>
        </p:txBody>
      </p:sp>
      <p:sp>
        <p:nvSpPr>
          <p:cNvPr id="10276" name="Rectangle 36"/>
          <p:cNvSpPr>
            <a:spLocks noGrp="1" noChangeArrowheads="1"/>
          </p:cNvSpPr>
          <p:nvPr>
            <p:ph type="sldNum" sz="quarter" idx="4"/>
          </p:nvPr>
        </p:nvSpPr>
        <p:spPr bwMode="auto">
          <a:xfrm>
            <a:off x="468313" y="6381750"/>
            <a:ext cx="7302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200" b="1">
                <a:solidFill>
                  <a:schemeClr val="bg2"/>
                </a:solidFill>
              </a:defRPr>
            </a:lvl1pPr>
          </a:lstStyle>
          <a:p>
            <a:r>
              <a:rPr lang="en-GB"/>
              <a:t>Page </a:t>
            </a:r>
            <a:fld id="{CBF7EA7B-66D3-4419-94A9-19F2E0C218CB}" type="slidenum">
              <a:rPr lang="en-GB"/>
              <a:pPr/>
              <a:t>‹#›</a:t>
            </a:fld>
            <a:endParaRPr lang="en-GB"/>
          </a:p>
        </p:txBody>
      </p:sp>
      <p:sp>
        <p:nvSpPr>
          <p:cNvPr id="10277" name="Copyright"/>
          <p:cNvSpPr>
            <a:spLocks noGrp="1" noChangeArrowheads="1"/>
          </p:cNvSpPr>
          <p:nvPr>
            <p:ph type="dt" sz="half" idx="2"/>
            <p:custDataLst>
              <p:tags r:id="rId25"/>
            </p:custDataLst>
          </p:nvPr>
        </p:nvSpPr>
        <p:spPr bwMode="auto">
          <a:xfrm>
            <a:off x="468313" y="6561138"/>
            <a:ext cx="1619250"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900" b="1">
                <a:solidFill>
                  <a:schemeClr val="bg2"/>
                </a:solidFill>
              </a:defRPr>
            </a:lvl1pPr>
          </a:lstStyle>
          <a:p>
            <a:r>
              <a:rPr lang="en-GB" smtClean="0"/>
              <a:t>© Bird &amp; Bird LLP 2013</a:t>
            </a:r>
            <a:endParaRPr lang="en-GB" dirty="0"/>
          </a:p>
        </p:txBody>
      </p:sp>
    </p:spTree>
  </p:cSld>
  <p:clrMap bg1="dk2" tx1="lt1" bg2="dk1" tx2="lt2" accent1="accent1" accent2="accent2" accent3="accent3" accent4="accent4" accent5="accent5" accent6="accent6" hlink="hlink" folHlink="folHlink"/>
  <p:sldLayoutIdLst>
    <p:sldLayoutId id="2147483649" r:id="rId1"/>
    <p:sldLayoutId id="2147483791" r:id="rId2"/>
    <p:sldLayoutId id="2147483792" r:id="rId3"/>
    <p:sldLayoutId id="2147483651" r:id="rId4"/>
    <p:sldLayoutId id="2147483688" r:id="rId5"/>
    <p:sldLayoutId id="2147483692" r:id="rId6"/>
    <p:sldLayoutId id="2147483665" r:id="rId7"/>
    <p:sldLayoutId id="2147483698" r:id="rId8"/>
    <p:sldLayoutId id="2147483790" r:id="rId9"/>
    <p:sldLayoutId id="2147483653" r:id="rId10"/>
    <p:sldLayoutId id="2147483708" r:id="rId11"/>
    <p:sldLayoutId id="2147483655" r:id="rId12"/>
    <p:sldLayoutId id="2147483793" r:id="rId13"/>
    <p:sldLayoutId id="2147483718" r:id="rId14"/>
    <p:sldLayoutId id="2147483671" r:id="rId15"/>
    <p:sldLayoutId id="2147483728" r:id="rId16"/>
    <p:sldLayoutId id="2147483739" r:id="rId17"/>
    <p:sldLayoutId id="2147483749" r:id="rId18"/>
    <p:sldLayoutId id="2147483760" r:id="rId19"/>
    <p:sldLayoutId id="2147483667" r:id="rId20"/>
    <p:sldLayoutId id="2147483669" r:id="rId21"/>
    <p:sldLayoutId id="2147483794" r:id="rId22"/>
  </p:sldLayoutIdLst>
  <p:timing>
    <p:tnLst>
      <p:par>
        <p:cTn id="1" dur="indefinite" restart="never" nodeType="tmRoot"/>
      </p:par>
    </p:tnLst>
  </p:timing>
  <p:hf hdr="0"/>
  <p:txStyles>
    <p:titleStyle>
      <a:lvl1pPr algn="l" rtl="0" fontAlgn="base">
        <a:spcBef>
          <a:spcPct val="0"/>
        </a:spcBef>
        <a:spcAft>
          <a:spcPct val="0"/>
        </a:spcAft>
        <a:defRPr sz="3300">
          <a:solidFill>
            <a:schemeClr val="bg1"/>
          </a:solidFill>
          <a:latin typeface="+mj-lt"/>
          <a:ea typeface="+mj-ea"/>
          <a:cs typeface="+mj-cs"/>
        </a:defRPr>
      </a:lvl1pPr>
      <a:lvl2pPr algn="l" rtl="0" fontAlgn="base">
        <a:spcBef>
          <a:spcPct val="0"/>
        </a:spcBef>
        <a:spcAft>
          <a:spcPct val="0"/>
        </a:spcAft>
        <a:defRPr sz="3300">
          <a:solidFill>
            <a:schemeClr val="bg1"/>
          </a:solidFill>
          <a:latin typeface="Georgia" pitchFamily="18" charset="0"/>
        </a:defRPr>
      </a:lvl2pPr>
      <a:lvl3pPr algn="l" rtl="0" fontAlgn="base">
        <a:spcBef>
          <a:spcPct val="0"/>
        </a:spcBef>
        <a:spcAft>
          <a:spcPct val="0"/>
        </a:spcAft>
        <a:defRPr sz="3300">
          <a:solidFill>
            <a:schemeClr val="bg1"/>
          </a:solidFill>
          <a:latin typeface="Georgia" pitchFamily="18" charset="0"/>
        </a:defRPr>
      </a:lvl3pPr>
      <a:lvl4pPr algn="l" rtl="0" fontAlgn="base">
        <a:spcBef>
          <a:spcPct val="0"/>
        </a:spcBef>
        <a:spcAft>
          <a:spcPct val="0"/>
        </a:spcAft>
        <a:defRPr sz="3300">
          <a:solidFill>
            <a:schemeClr val="bg1"/>
          </a:solidFill>
          <a:latin typeface="Georgia" pitchFamily="18" charset="0"/>
        </a:defRPr>
      </a:lvl4pPr>
      <a:lvl5pPr algn="l" rtl="0" fontAlgn="base">
        <a:spcBef>
          <a:spcPct val="0"/>
        </a:spcBef>
        <a:spcAft>
          <a:spcPct val="0"/>
        </a:spcAft>
        <a:defRPr sz="3300">
          <a:solidFill>
            <a:schemeClr val="bg1"/>
          </a:solidFill>
          <a:latin typeface="Georgia" pitchFamily="18" charset="0"/>
        </a:defRPr>
      </a:lvl5pPr>
      <a:lvl6pPr marL="457200" algn="l" rtl="0" fontAlgn="base">
        <a:spcBef>
          <a:spcPct val="0"/>
        </a:spcBef>
        <a:spcAft>
          <a:spcPct val="0"/>
        </a:spcAft>
        <a:defRPr sz="3300">
          <a:solidFill>
            <a:schemeClr val="bg1"/>
          </a:solidFill>
          <a:latin typeface="Georgia" pitchFamily="18" charset="0"/>
        </a:defRPr>
      </a:lvl6pPr>
      <a:lvl7pPr marL="914400" algn="l" rtl="0" fontAlgn="base">
        <a:spcBef>
          <a:spcPct val="0"/>
        </a:spcBef>
        <a:spcAft>
          <a:spcPct val="0"/>
        </a:spcAft>
        <a:defRPr sz="3300">
          <a:solidFill>
            <a:schemeClr val="bg1"/>
          </a:solidFill>
          <a:latin typeface="Georgia" pitchFamily="18" charset="0"/>
        </a:defRPr>
      </a:lvl7pPr>
      <a:lvl8pPr marL="1371600" algn="l" rtl="0" fontAlgn="base">
        <a:spcBef>
          <a:spcPct val="0"/>
        </a:spcBef>
        <a:spcAft>
          <a:spcPct val="0"/>
        </a:spcAft>
        <a:defRPr sz="3300">
          <a:solidFill>
            <a:schemeClr val="bg1"/>
          </a:solidFill>
          <a:latin typeface="Georgia" pitchFamily="18" charset="0"/>
        </a:defRPr>
      </a:lvl8pPr>
      <a:lvl9pPr marL="1828800" algn="l" rtl="0" fontAlgn="base">
        <a:spcBef>
          <a:spcPct val="0"/>
        </a:spcBef>
        <a:spcAft>
          <a:spcPct val="0"/>
        </a:spcAft>
        <a:defRPr sz="3300">
          <a:solidFill>
            <a:schemeClr val="bg1"/>
          </a:solidFill>
          <a:latin typeface="Georgia" pitchFamily="18" charset="0"/>
        </a:defRPr>
      </a:lvl9pPr>
    </p:titleStyle>
    <p:bodyStyle>
      <a:lvl1pPr algn="l" rtl="0" fontAlgn="base">
        <a:spcBef>
          <a:spcPct val="40000"/>
        </a:spcBef>
        <a:spcAft>
          <a:spcPct val="0"/>
        </a:spcAft>
        <a:buClr>
          <a:schemeClr val="accent2"/>
        </a:buClr>
        <a:defRPr sz="2200">
          <a:solidFill>
            <a:schemeClr val="accent2"/>
          </a:solidFill>
          <a:latin typeface="+mn-lt"/>
          <a:ea typeface="+mn-ea"/>
          <a:cs typeface="+mn-cs"/>
        </a:defRPr>
      </a:lvl1pPr>
      <a:lvl2pPr marL="1588" indent="3175" algn="l" rtl="0" fontAlgn="base">
        <a:spcBef>
          <a:spcPct val="20000"/>
        </a:spcBef>
        <a:spcAft>
          <a:spcPct val="0"/>
        </a:spcAft>
        <a:buClr>
          <a:schemeClr val="accent2"/>
        </a:buClr>
        <a:buFont typeface="Georgia" pitchFamily="18" charset="0"/>
        <a:defRPr sz="2200">
          <a:solidFill>
            <a:schemeClr val="bg2"/>
          </a:solidFill>
          <a:latin typeface="+mn-lt"/>
        </a:defRPr>
      </a:lvl2pPr>
      <a:lvl3pPr marL="352425" indent="-346075" algn="l" rtl="0" fontAlgn="base">
        <a:spcBef>
          <a:spcPct val="20000"/>
        </a:spcBef>
        <a:spcAft>
          <a:spcPct val="0"/>
        </a:spcAft>
        <a:buClr>
          <a:schemeClr val="accent2"/>
        </a:buClr>
        <a:buFont typeface="Georgia" pitchFamily="18" charset="0"/>
        <a:buChar char="●"/>
        <a:defRPr sz="2200">
          <a:solidFill>
            <a:schemeClr val="bg2"/>
          </a:solidFill>
          <a:latin typeface="+mn-lt"/>
        </a:defRPr>
      </a:lvl3pPr>
      <a:lvl4pPr marL="704850" indent="-350838" algn="l" rtl="0" fontAlgn="base">
        <a:spcBef>
          <a:spcPct val="20000"/>
        </a:spcBef>
        <a:spcAft>
          <a:spcPct val="0"/>
        </a:spcAft>
        <a:buClr>
          <a:schemeClr val="accent2"/>
        </a:buClr>
        <a:buFont typeface="Georgia" pitchFamily="18" charset="0"/>
        <a:buChar char="•"/>
        <a:defRPr sz="2000">
          <a:solidFill>
            <a:schemeClr val="bg2"/>
          </a:solidFill>
          <a:latin typeface="+mn-lt"/>
        </a:defRPr>
      </a:lvl4pPr>
      <a:lvl5pPr marL="1079500" indent="-373063" algn="l" rtl="0" fontAlgn="base">
        <a:spcBef>
          <a:spcPct val="20000"/>
        </a:spcBef>
        <a:spcAft>
          <a:spcPct val="0"/>
        </a:spcAft>
        <a:buClr>
          <a:schemeClr val="accent2"/>
        </a:buClr>
        <a:buFont typeface="Georgia" pitchFamily="18" charset="0"/>
        <a:buChar char="-"/>
        <a:defRPr sz="2000">
          <a:solidFill>
            <a:schemeClr val="bg2"/>
          </a:solidFill>
          <a:latin typeface="+mn-lt"/>
        </a:defRPr>
      </a:lvl5pPr>
      <a:lvl6pPr marL="1440000" indent="-360000" algn="l" rtl="0" fontAlgn="base">
        <a:spcBef>
          <a:spcPct val="20000"/>
        </a:spcBef>
        <a:spcAft>
          <a:spcPct val="0"/>
        </a:spcAft>
        <a:buClr>
          <a:schemeClr val="accent2"/>
        </a:buClr>
        <a:buFont typeface="Georgia" pitchFamily="18" charset="0"/>
        <a:buChar char="-"/>
        <a:defRPr sz="1800" baseline="0">
          <a:solidFill>
            <a:schemeClr val="bg2"/>
          </a:solidFill>
          <a:latin typeface="+mn-lt"/>
        </a:defRPr>
      </a:lvl6pPr>
      <a:lvl7pPr marL="1800000" indent="-360000" algn="l" rtl="0" fontAlgn="base">
        <a:spcBef>
          <a:spcPct val="20000"/>
        </a:spcBef>
        <a:spcAft>
          <a:spcPct val="0"/>
        </a:spcAft>
        <a:buClr>
          <a:schemeClr val="accent2"/>
        </a:buClr>
        <a:buFont typeface="Georgia" pitchFamily="18" charset="0"/>
        <a:buChar char="-"/>
        <a:defRPr sz="1800" baseline="0">
          <a:solidFill>
            <a:schemeClr val="bg2"/>
          </a:solidFill>
          <a:latin typeface="+mn-lt"/>
        </a:defRPr>
      </a:lvl7pPr>
      <a:lvl8pPr marL="2160000" indent="-360000" algn="l" rtl="0" fontAlgn="base">
        <a:spcBef>
          <a:spcPct val="20000"/>
        </a:spcBef>
        <a:spcAft>
          <a:spcPct val="0"/>
        </a:spcAft>
        <a:buClr>
          <a:schemeClr val="accent2"/>
        </a:buClr>
        <a:buFont typeface="Georgia" pitchFamily="18" charset="0"/>
        <a:buChar char="-"/>
        <a:defRPr sz="1800" baseline="0">
          <a:solidFill>
            <a:schemeClr val="bg2"/>
          </a:solidFill>
          <a:latin typeface="+mn-lt"/>
        </a:defRPr>
      </a:lvl8pPr>
      <a:lvl9pPr marL="2520000" indent="-360000" algn="l" rtl="0" fontAlgn="base">
        <a:spcBef>
          <a:spcPct val="20000"/>
        </a:spcBef>
        <a:spcAft>
          <a:spcPct val="0"/>
        </a:spcAft>
        <a:buClr>
          <a:schemeClr val="accent2"/>
        </a:buClr>
        <a:buFont typeface="Georgia" pitchFamily="18" charset="0"/>
        <a:buChar char="-"/>
        <a:defRPr sz="18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8.xml"/><Relationship Id="rId1" Type="http://schemas.openxmlformats.org/officeDocument/2006/relationships/tags" Target="../tags/tag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5.xml"/><Relationship Id="rId1" Type="http://schemas.openxmlformats.org/officeDocument/2006/relationships/tags" Target="../tags/tag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0.xml"/><Relationship Id="rId1" Type="http://schemas.openxmlformats.org/officeDocument/2006/relationships/tags" Target="../tags/tag3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41.xml"/><Relationship Id="rId4" Type="http://schemas.openxmlformats.org/officeDocument/2006/relationships/hyperlink" Target="mailto:Evelyn.tjon-en-fa@twobird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6.xml"/><Relationship Id="rId1" Type="http://schemas.openxmlformats.org/officeDocument/2006/relationships/tags" Target="../tags/tag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052" name="Rectangle 4"/>
          <p:cNvSpPr>
            <a:spLocks noGrp="1" noChangeArrowheads="1"/>
          </p:cNvSpPr>
          <p:nvPr>
            <p:ph type="ctrTitle"/>
            <p:custDataLst>
              <p:tags r:id="rId2"/>
            </p:custDataLst>
          </p:nvPr>
        </p:nvSpPr>
        <p:spPr>
          <a:xfrm>
            <a:off x="755577" y="2349500"/>
            <a:ext cx="5615062" cy="1470025"/>
          </a:xfrm>
        </p:spPr>
        <p:txBody>
          <a:bodyPr/>
          <a:lstStyle/>
          <a:p>
            <a:r>
              <a:rPr lang="en-GB" dirty="0" smtClean="0">
                <a:solidFill>
                  <a:srgbClr val="C3C1D5"/>
                </a:solidFill>
              </a:rPr>
              <a:t>Arbitration versus litigation: </a:t>
            </a:r>
            <a:r>
              <a:rPr lang="en-GB" sz="2400" i="1" dirty="0">
                <a:solidFill>
                  <a:srgbClr val="C3C1D5"/>
                </a:solidFill>
              </a:rPr>
              <a:t>an assessment of </a:t>
            </a:r>
            <a:r>
              <a:rPr lang="en-GB" sz="2400" i="1" dirty="0" smtClean="0">
                <a:solidFill>
                  <a:srgbClr val="C3C1D5"/>
                </a:solidFill>
              </a:rPr>
              <a:t>pros and cons against the proposed new Dutch arbitration law</a:t>
            </a:r>
            <a:endParaRPr lang="en-GB" sz="2400" i="1" dirty="0">
              <a:solidFill>
                <a:srgbClr val="C3C1D5"/>
              </a:solidFill>
            </a:endParaRPr>
          </a:p>
        </p:txBody>
      </p:sp>
      <p:sp>
        <p:nvSpPr>
          <p:cNvPr id="2053" name="Rectangle 5"/>
          <p:cNvSpPr>
            <a:spLocks noGrp="1" noChangeArrowheads="1"/>
          </p:cNvSpPr>
          <p:nvPr>
            <p:ph type="subTitle" idx="1"/>
          </p:nvPr>
        </p:nvSpPr>
        <p:spPr/>
        <p:txBody>
          <a:bodyPr/>
          <a:lstStyle/>
          <a:p>
            <a:r>
              <a:rPr lang="en-US" dirty="0" smtClean="0"/>
              <a:t>Evelyn Tjon-En-Fa</a:t>
            </a:r>
          </a:p>
          <a:p>
            <a:r>
              <a:rPr lang="en-US" dirty="0" smtClean="0"/>
              <a:t>Arbitration seminar 15 October 2013</a:t>
            </a: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31187" cy="1081088"/>
          </a:xfrm>
        </p:spPr>
        <p:txBody>
          <a:bodyPr/>
          <a:lstStyle/>
          <a:p>
            <a:r>
              <a:rPr lang="en-GB" dirty="0">
                <a:solidFill>
                  <a:srgbClr val="0070C0"/>
                </a:solidFill>
              </a:rPr>
              <a:t>Typical drawbacks of Arbitration </a:t>
            </a:r>
            <a:r>
              <a:rPr lang="en-GB" dirty="0" smtClean="0">
                <a:solidFill>
                  <a:srgbClr val="0070C0"/>
                </a:solidFill>
              </a:rPr>
              <a:t>/ possible </a:t>
            </a:r>
            <a:r>
              <a:rPr lang="en-GB" dirty="0">
                <a:solidFill>
                  <a:srgbClr val="0070C0"/>
                </a:solidFill>
              </a:rPr>
              <a:t>reasons for Litigation</a:t>
            </a:r>
            <a:endParaRPr lang="nl-NL" dirty="0">
              <a:solidFill>
                <a:srgbClr val="0070C0"/>
              </a:solidFill>
            </a:endParaRPr>
          </a:p>
        </p:txBody>
      </p:sp>
      <p:sp>
        <p:nvSpPr>
          <p:cNvPr id="3" name="Content Placeholder 2"/>
          <p:cNvSpPr>
            <a:spLocks noGrp="1"/>
          </p:cNvSpPr>
          <p:nvPr>
            <p:ph idx="1"/>
          </p:nvPr>
        </p:nvSpPr>
        <p:spPr>
          <a:xfrm>
            <a:off x="467544" y="1700808"/>
            <a:ext cx="8229600" cy="4535487"/>
          </a:xfrm>
        </p:spPr>
        <p:txBody>
          <a:bodyPr/>
          <a:lstStyle/>
          <a:p>
            <a:pPr lvl="2" eaLnBrk="1" hangingPunct="1">
              <a:spcBef>
                <a:spcPct val="100000"/>
              </a:spcBef>
              <a:buClr>
                <a:schemeClr val="accent6"/>
              </a:buClr>
            </a:pPr>
            <a:r>
              <a:rPr lang="en-GB" sz="1800" dirty="0" smtClean="0">
                <a:solidFill>
                  <a:schemeClr val="bg1"/>
                </a:solidFill>
              </a:rPr>
              <a:t>Arbitration (including annulment proceedings) is not </a:t>
            </a:r>
            <a:r>
              <a:rPr lang="en-GB" sz="1800" dirty="0">
                <a:solidFill>
                  <a:schemeClr val="bg1"/>
                </a:solidFill>
              </a:rPr>
              <a:t>necessarily quick </a:t>
            </a:r>
            <a:endParaRPr lang="en-GB" sz="1800" dirty="0" smtClean="0">
              <a:solidFill>
                <a:schemeClr val="bg1"/>
              </a:solidFill>
            </a:endParaRPr>
          </a:p>
          <a:p>
            <a:pPr lvl="2" eaLnBrk="1" hangingPunct="1">
              <a:spcBef>
                <a:spcPct val="100000"/>
              </a:spcBef>
              <a:buClr>
                <a:schemeClr val="accent6"/>
              </a:buClr>
            </a:pPr>
            <a:r>
              <a:rPr lang="en-GB" sz="1800" dirty="0" smtClean="0">
                <a:solidFill>
                  <a:schemeClr val="bg1"/>
                </a:solidFill>
              </a:rPr>
              <a:t>Interim measures often not easily obtainable</a:t>
            </a:r>
            <a:endParaRPr lang="en-GB" sz="1800" dirty="0">
              <a:solidFill>
                <a:schemeClr val="bg1"/>
              </a:solidFill>
            </a:endParaRPr>
          </a:p>
          <a:p>
            <a:pPr lvl="2" eaLnBrk="1" hangingPunct="1">
              <a:spcBef>
                <a:spcPct val="100000"/>
              </a:spcBef>
              <a:buClr>
                <a:schemeClr val="accent6"/>
              </a:buClr>
            </a:pPr>
            <a:r>
              <a:rPr lang="en-GB" sz="1800" dirty="0" smtClean="0">
                <a:solidFill>
                  <a:schemeClr val="bg1"/>
                </a:solidFill>
              </a:rPr>
              <a:t>Arbitration tends to be more costly than Litigation</a:t>
            </a:r>
          </a:p>
          <a:p>
            <a:pPr lvl="3">
              <a:spcBef>
                <a:spcPct val="100000"/>
              </a:spcBef>
              <a:buClr>
                <a:schemeClr val="accent6"/>
              </a:buClr>
            </a:pPr>
            <a:r>
              <a:rPr lang="en-GB" sz="1600" dirty="0" smtClean="0">
                <a:solidFill>
                  <a:schemeClr val="bg1"/>
                </a:solidFill>
              </a:rPr>
              <a:t>Arbitration can </a:t>
            </a:r>
            <a:r>
              <a:rPr lang="en-GB" sz="1600" dirty="0">
                <a:solidFill>
                  <a:schemeClr val="bg1"/>
                </a:solidFill>
              </a:rPr>
              <a:t>be </a:t>
            </a:r>
            <a:r>
              <a:rPr lang="en-GB" sz="1600" dirty="0" smtClean="0">
                <a:solidFill>
                  <a:schemeClr val="bg1"/>
                </a:solidFill>
              </a:rPr>
              <a:t>extra costly if necessary </a:t>
            </a:r>
            <a:r>
              <a:rPr lang="en-GB" sz="1600" dirty="0">
                <a:solidFill>
                  <a:schemeClr val="bg1"/>
                </a:solidFill>
              </a:rPr>
              <a:t>to seek assistance of domestic </a:t>
            </a:r>
            <a:r>
              <a:rPr lang="en-GB" sz="1600" dirty="0" smtClean="0">
                <a:solidFill>
                  <a:schemeClr val="bg1"/>
                </a:solidFill>
              </a:rPr>
              <a:t>courts (annulment proceedings, enforcement, provisional measures) </a:t>
            </a:r>
            <a:endParaRPr lang="en-GB" sz="1600" dirty="0">
              <a:solidFill>
                <a:schemeClr val="bg1"/>
              </a:solidFill>
            </a:endParaRPr>
          </a:p>
          <a:p>
            <a:pPr lvl="2" eaLnBrk="1" hangingPunct="1">
              <a:spcBef>
                <a:spcPct val="100000"/>
              </a:spcBef>
              <a:buClr>
                <a:schemeClr val="accent6"/>
              </a:buClr>
            </a:pPr>
            <a:r>
              <a:rPr lang="en-GB" sz="1800" dirty="0" smtClean="0">
                <a:solidFill>
                  <a:schemeClr val="bg1"/>
                </a:solidFill>
              </a:rPr>
              <a:t>"Arbitrators do not take clear-cut decisions, they tend to 'split the baby'"</a:t>
            </a:r>
          </a:p>
          <a:p>
            <a:pPr lvl="2" eaLnBrk="1" hangingPunct="1">
              <a:spcBef>
                <a:spcPct val="100000"/>
              </a:spcBef>
              <a:buClr>
                <a:schemeClr val="accent6"/>
              </a:buClr>
            </a:pPr>
            <a:r>
              <a:rPr lang="en-GB" sz="1800" dirty="0" smtClean="0">
                <a:solidFill>
                  <a:schemeClr val="bg1"/>
                </a:solidFill>
              </a:rPr>
              <a:t>Lack of an appeals mechanism (unless agreed upon/institutionalised)</a:t>
            </a:r>
          </a:p>
          <a:p>
            <a:pPr lvl="2" eaLnBrk="1" hangingPunct="1">
              <a:spcBef>
                <a:spcPct val="100000"/>
              </a:spcBef>
              <a:buClr>
                <a:schemeClr val="accent6"/>
              </a:buClr>
            </a:pPr>
            <a:r>
              <a:rPr lang="en-GB" sz="1800" dirty="0" smtClean="0">
                <a:solidFill>
                  <a:schemeClr val="bg1"/>
                </a:solidFill>
              </a:rPr>
              <a:t>Lack of publicity and precedents (if desired)</a:t>
            </a:r>
          </a:p>
          <a:p>
            <a:pPr lvl="2" eaLnBrk="1" hangingPunct="1">
              <a:spcBef>
                <a:spcPct val="100000"/>
              </a:spcBef>
              <a:buClr>
                <a:schemeClr val="accent6"/>
              </a:buClr>
            </a:pPr>
            <a:r>
              <a:rPr lang="en-GB" sz="1800" dirty="0" smtClean="0">
                <a:solidFill>
                  <a:schemeClr val="bg1"/>
                </a:solidFill>
              </a:rPr>
              <a:t>Enforcement of 'national' arbitration award: exequatur still required </a:t>
            </a:r>
            <a:endParaRPr lang="en-GB" sz="1800"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4186259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Rectangle 8"/>
          <p:cNvSpPr>
            <a:spLocks noGrp="1" noChangeArrowheads="1"/>
          </p:cNvSpPr>
          <p:nvPr>
            <p:ph type="ctrTitle"/>
            <p:custDataLst>
              <p:tags r:id="rId2"/>
            </p:custDataLst>
          </p:nvPr>
        </p:nvSpPr>
        <p:spPr/>
        <p:txBody>
          <a:bodyPr/>
          <a:lstStyle/>
          <a:p>
            <a:r>
              <a:rPr lang="en-GB" dirty="0" smtClean="0"/>
              <a:t>Will there be a shift of balance between Arbitration and Litigation?	</a:t>
            </a:r>
            <a:endParaRPr lang="en-GB" dirty="0"/>
          </a:p>
        </p:txBody>
      </p:sp>
      <p:sp>
        <p:nvSpPr>
          <p:cNvPr id="12297" name="Rectangle 9"/>
          <p:cNvSpPr>
            <a:spLocks noGrp="1" noChangeArrowheads="1"/>
          </p:cNvSpPr>
          <p:nvPr>
            <p:ph type="subTitle" idx="1"/>
          </p:nvPr>
        </p:nvSpPr>
        <p:spPr/>
        <p:txBody>
          <a:bodyPr/>
          <a:lstStyle/>
          <a:p>
            <a:r>
              <a:rPr lang="en-US" i="1" dirty="0" smtClean="0"/>
              <a:t>A comparison with a view to the proposed new Dutch Arbitration law</a:t>
            </a:r>
            <a:endParaRPr lang="en-US" i="1"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rgbClr val="0070C0"/>
                </a:solidFill>
              </a:rPr>
              <a:t>Background </a:t>
            </a:r>
            <a:r>
              <a:rPr lang="nl-NL" dirty="0" err="1" smtClean="0">
                <a:solidFill>
                  <a:srgbClr val="0070C0"/>
                </a:solidFill>
              </a:rPr>
              <a:t>and</a:t>
            </a:r>
            <a:r>
              <a:rPr lang="nl-NL" dirty="0" smtClean="0">
                <a:solidFill>
                  <a:srgbClr val="0070C0"/>
                </a:solidFill>
              </a:rPr>
              <a:t> </a:t>
            </a:r>
            <a:r>
              <a:rPr lang="nl-NL" dirty="0" err="1" smtClean="0">
                <a:solidFill>
                  <a:srgbClr val="0070C0"/>
                </a:solidFill>
              </a:rPr>
              <a:t>main</a:t>
            </a:r>
            <a:r>
              <a:rPr lang="nl-NL" dirty="0" smtClean="0">
                <a:solidFill>
                  <a:srgbClr val="0070C0"/>
                </a:solidFill>
              </a:rPr>
              <a:t> goals</a:t>
            </a:r>
            <a:endParaRPr lang="nl-NL" dirty="0">
              <a:solidFill>
                <a:srgbClr val="0070C0"/>
              </a:solidFill>
            </a:endParaRPr>
          </a:p>
        </p:txBody>
      </p:sp>
      <p:sp>
        <p:nvSpPr>
          <p:cNvPr id="3" name="Content Placeholder 2"/>
          <p:cNvSpPr>
            <a:spLocks noGrp="1"/>
          </p:cNvSpPr>
          <p:nvPr>
            <p:ph idx="1"/>
          </p:nvPr>
        </p:nvSpPr>
        <p:spPr/>
        <p:txBody>
          <a:bodyPr/>
          <a:lstStyle/>
          <a:p>
            <a:pPr marL="342900" indent="-342900">
              <a:buClr>
                <a:schemeClr val="accent6"/>
              </a:buClr>
              <a:buFont typeface="Arial" pitchFamily="34" charset="0"/>
              <a:buChar char="•"/>
            </a:pPr>
            <a:r>
              <a:rPr lang="nl-NL" dirty="0" err="1" smtClean="0">
                <a:solidFill>
                  <a:schemeClr val="bg1"/>
                </a:solidFill>
              </a:rPr>
              <a:t>Current</a:t>
            </a:r>
            <a:r>
              <a:rPr lang="nl-NL" dirty="0" smtClean="0">
                <a:solidFill>
                  <a:schemeClr val="bg1"/>
                </a:solidFill>
              </a:rPr>
              <a:t> Dutch </a:t>
            </a:r>
            <a:r>
              <a:rPr lang="nl-NL" dirty="0" err="1" smtClean="0">
                <a:solidFill>
                  <a:schemeClr val="bg1"/>
                </a:solidFill>
              </a:rPr>
              <a:t>arbitration</a:t>
            </a:r>
            <a:r>
              <a:rPr lang="nl-NL" dirty="0" smtClean="0">
                <a:solidFill>
                  <a:schemeClr val="bg1"/>
                </a:solidFill>
              </a:rPr>
              <a:t> </a:t>
            </a:r>
            <a:r>
              <a:rPr lang="nl-NL" dirty="0" err="1" smtClean="0">
                <a:solidFill>
                  <a:schemeClr val="bg1"/>
                </a:solidFill>
              </a:rPr>
              <a:t>law</a:t>
            </a:r>
            <a:r>
              <a:rPr lang="nl-NL" dirty="0" smtClean="0">
                <a:solidFill>
                  <a:schemeClr val="bg1"/>
                </a:solidFill>
              </a:rPr>
              <a:t> </a:t>
            </a:r>
            <a:r>
              <a:rPr lang="nl-NL" dirty="0" err="1" smtClean="0">
                <a:solidFill>
                  <a:schemeClr val="bg1"/>
                </a:solidFill>
              </a:rPr>
              <a:t>stems</a:t>
            </a:r>
            <a:r>
              <a:rPr lang="nl-NL" dirty="0" smtClean="0">
                <a:solidFill>
                  <a:schemeClr val="bg1"/>
                </a:solidFill>
              </a:rPr>
              <a:t> </a:t>
            </a:r>
            <a:r>
              <a:rPr lang="nl-NL" dirty="0" err="1" smtClean="0">
                <a:solidFill>
                  <a:schemeClr val="bg1"/>
                </a:solidFill>
              </a:rPr>
              <a:t>from</a:t>
            </a:r>
            <a:r>
              <a:rPr lang="nl-NL" dirty="0" smtClean="0">
                <a:solidFill>
                  <a:schemeClr val="bg1"/>
                </a:solidFill>
              </a:rPr>
              <a:t> 1986 </a:t>
            </a:r>
          </a:p>
          <a:p>
            <a:pPr marL="695325" lvl="2" indent="-342900">
              <a:buFont typeface="Georgia" pitchFamily="18" charset="0"/>
              <a:buChar char="−"/>
            </a:pPr>
            <a:r>
              <a:rPr lang="nl-NL" sz="1800" dirty="0" err="1" smtClean="0">
                <a:solidFill>
                  <a:schemeClr val="bg1"/>
                </a:solidFill>
              </a:rPr>
              <a:t>Codification</a:t>
            </a:r>
            <a:r>
              <a:rPr lang="nl-NL" sz="1800" dirty="0" smtClean="0">
                <a:solidFill>
                  <a:schemeClr val="bg1"/>
                </a:solidFill>
              </a:rPr>
              <a:t> of most important case </a:t>
            </a:r>
            <a:r>
              <a:rPr lang="nl-NL" sz="1800" dirty="0" err="1" smtClean="0">
                <a:solidFill>
                  <a:schemeClr val="bg1"/>
                </a:solidFill>
              </a:rPr>
              <a:t>law</a:t>
            </a:r>
            <a:r>
              <a:rPr lang="nl-NL" sz="1800" dirty="0" smtClean="0">
                <a:solidFill>
                  <a:schemeClr val="bg1"/>
                </a:solidFill>
              </a:rPr>
              <a:t> at the time</a:t>
            </a:r>
          </a:p>
          <a:p>
            <a:pPr marL="695325" lvl="2" indent="-342900">
              <a:buFont typeface="Georgia" pitchFamily="18" charset="0"/>
              <a:buChar char="−"/>
            </a:pPr>
            <a:r>
              <a:rPr lang="nl-NL" sz="1800" dirty="0" err="1" smtClean="0">
                <a:solidFill>
                  <a:schemeClr val="bg1"/>
                </a:solidFill>
              </a:rPr>
              <a:t>Loosely</a:t>
            </a:r>
            <a:r>
              <a:rPr lang="nl-NL" sz="1800" dirty="0" smtClean="0">
                <a:solidFill>
                  <a:schemeClr val="bg1"/>
                </a:solidFill>
              </a:rPr>
              <a:t> </a:t>
            </a:r>
            <a:r>
              <a:rPr lang="nl-NL" sz="1800" dirty="0" err="1" smtClean="0">
                <a:solidFill>
                  <a:schemeClr val="bg1"/>
                </a:solidFill>
              </a:rPr>
              <a:t>based</a:t>
            </a:r>
            <a:r>
              <a:rPr lang="nl-NL" sz="1800" dirty="0" smtClean="0">
                <a:solidFill>
                  <a:schemeClr val="bg1"/>
                </a:solidFill>
              </a:rPr>
              <a:t> on UNCITRAL Model </a:t>
            </a:r>
            <a:r>
              <a:rPr lang="nl-NL" sz="1800" dirty="0" err="1" smtClean="0">
                <a:solidFill>
                  <a:schemeClr val="bg1"/>
                </a:solidFill>
              </a:rPr>
              <a:t>Law</a:t>
            </a:r>
            <a:r>
              <a:rPr lang="nl-NL" sz="1800" dirty="0" smtClean="0">
                <a:solidFill>
                  <a:schemeClr val="bg1"/>
                </a:solidFill>
              </a:rPr>
              <a:t> 1985</a:t>
            </a:r>
          </a:p>
          <a:p>
            <a:pPr marL="342900" indent="-342900">
              <a:buClr>
                <a:schemeClr val="accent6"/>
              </a:buClr>
              <a:buFont typeface="Arial" pitchFamily="34" charset="0"/>
              <a:buChar char="•"/>
            </a:pPr>
            <a:r>
              <a:rPr lang="nl-NL" dirty="0" err="1" smtClean="0">
                <a:solidFill>
                  <a:schemeClr val="bg1"/>
                </a:solidFill>
              </a:rPr>
              <a:t>Reason</a:t>
            </a:r>
            <a:r>
              <a:rPr lang="nl-NL" dirty="0" smtClean="0">
                <a:solidFill>
                  <a:schemeClr val="bg1"/>
                </a:solidFill>
              </a:rPr>
              <a:t> </a:t>
            </a:r>
            <a:r>
              <a:rPr lang="nl-NL" dirty="0" err="1" smtClean="0">
                <a:solidFill>
                  <a:schemeClr val="bg1"/>
                </a:solidFill>
              </a:rPr>
              <a:t>for</a:t>
            </a:r>
            <a:r>
              <a:rPr lang="nl-NL" dirty="0" smtClean="0">
                <a:solidFill>
                  <a:schemeClr val="bg1"/>
                </a:solidFill>
              </a:rPr>
              <a:t> </a:t>
            </a:r>
            <a:r>
              <a:rPr lang="nl-NL" dirty="0" err="1" smtClean="0">
                <a:solidFill>
                  <a:schemeClr val="bg1"/>
                </a:solidFill>
              </a:rPr>
              <a:t>proposed</a:t>
            </a:r>
            <a:r>
              <a:rPr lang="nl-NL" dirty="0" smtClean="0">
                <a:solidFill>
                  <a:schemeClr val="bg1"/>
                </a:solidFill>
              </a:rPr>
              <a:t> new </a:t>
            </a:r>
            <a:r>
              <a:rPr lang="nl-NL" dirty="0" err="1" smtClean="0">
                <a:solidFill>
                  <a:schemeClr val="bg1"/>
                </a:solidFill>
              </a:rPr>
              <a:t>Arbitration</a:t>
            </a:r>
            <a:r>
              <a:rPr lang="nl-NL" dirty="0" smtClean="0">
                <a:solidFill>
                  <a:schemeClr val="bg1"/>
                </a:solidFill>
              </a:rPr>
              <a:t> </a:t>
            </a:r>
            <a:r>
              <a:rPr lang="nl-NL" dirty="0" err="1" smtClean="0">
                <a:solidFill>
                  <a:schemeClr val="bg1"/>
                </a:solidFill>
              </a:rPr>
              <a:t>Law</a:t>
            </a:r>
            <a:endParaRPr lang="nl-NL" dirty="0" smtClean="0">
              <a:solidFill>
                <a:schemeClr val="bg1"/>
              </a:solidFill>
            </a:endParaRPr>
          </a:p>
          <a:p>
            <a:pPr marL="695325" lvl="2" indent="-342900">
              <a:buFont typeface="Wingdings" pitchFamily="2" charset="2"/>
              <a:buChar char="ü"/>
            </a:pPr>
            <a:r>
              <a:rPr lang="nl-NL" sz="1800" dirty="0" smtClean="0">
                <a:solidFill>
                  <a:schemeClr val="bg1"/>
                </a:solidFill>
              </a:rPr>
              <a:t>General goal: make </a:t>
            </a:r>
            <a:r>
              <a:rPr lang="nl-NL" sz="1800" dirty="0" err="1" smtClean="0">
                <a:solidFill>
                  <a:schemeClr val="bg1"/>
                </a:solidFill>
              </a:rPr>
              <a:t>Arbitration</a:t>
            </a:r>
            <a:r>
              <a:rPr lang="nl-NL" sz="1800" dirty="0" smtClean="0">
                <a:solidFill>
                  <a:schemeClr val="bg1"/>
                </a:solidFill>
              </a:rPr>
              <a:t> </a:t>
            </a:r>
            <a:r>
              <a:rPr lang="nl-NL" sz="1800" dirty="0">
                <a:solidFill>
                  <a:schemeClr val="bg1"/>
                </a:solidFill>
              </a:rPr>
              <a:t>a more </a:t>
            </a:r>
            <a:r>
              <a:rPr lang="nl-NL" sz="1800" dirty="0" err="1">
                <a:solidFill>
                  <a:schemeClr val="bg1"/>
                </a:solidFill>
              </a:rPr>
              <a:t>attractive</a:t>
            </a:r>
            <a:r>
              <a:rPr lang="nl-NL" sz="1800" dirty="0">
                <a:solidFill>
                  <a:schemeClr val="bg1"/>
                </a:solidFill>
              </a:rPr>
              <a:t> </a:t>
            </a:r>
            <a:r>
              <a:rPr lang="nl-NL" sz="1800" dirty="0" err="1">
                <a:solidFill>
                  <a:schemeClr val="bg1"/>
                </a:solidFill>
              </a:rPr>
              <a:t>alternative</a:t>
            </a:r>
            <a:r>
              <a:rPr lang="nl-NL" sz="1800" dirty="0">
                <a:solidFill>
                  <a:schemeClr val="bg1"/>
                </a:solidFill>
              </a:rPr>
              <a:t> </a:t>
            </a:r>
            <a:r>
              <a:rPr lang="nl-NL" sz="1800" dirty="0" err="1" smtClean="0">
                <a:solidFill>
                  <a:schemeClr val="bg1"/>
                </a:solidFill>
              </a:rPr>
              <a:t>to</a:t>
            </a:r>
            <a:r>
              <a:rPr lang="nl-NL" sz="1800" dirty="0" smtClean="0">
                <a:solidFill>
                  <a:schemeClr val="bg1"/>
                </a:solidFill>
              </a:rPr>
              <a:t> </a:t>
            </a:r>
            <a:r>
              <a:rPr lang="nl-NL" sz="1800" dirty="0" err="1" smtClean="0">
                <a:solidFill>
                  <a:schemeClr val="bg1"/>
                </a:solidFill>
              </a:rPr>
              <a:t>Litigation</a:t>
            </a:r>
            <a:r>
              <a:rPr lang="nl-NL" sz="1800" dirty="0" smtClean="0">
                <a:solidFill>
                  <a:schemeClr val="bg1"/>
                </a:solidFill>
              </a:rPr>
              <a:t> </a:t>
            </a:r>
            <a:r>
              <a:rPr lang="nl-NL" sz="1800" dirty="0">
                <a:solidFill>
                  <a:schemeClr val="bg1"/>
                </a:solidFill>
              </a:rPr>
              <a:t>(</a:t>
            </a:r>
            <a:r>
              <a:rPr lang="nl-NL" sz="1800" dirty="0" err="1">
                <a:solidFill>
                  <a:schemeClr val="bg1"/>
                </a:solidFill>
              </a:rPr>
              <a:t>international</a:t>
            </a:r>
            <a:r>
              <a:rPr lang="nl-NL" sz="1800" dirty="0">
                <a:solidFill>
                  <a:schemeClr val="bg1"/>
                </a:solidFill>
              </a:rPr>
              <a:t>: </a:t>
            </a:r>
            <a:r>
              <a:rPr lang="nl-NL" sz="1800" dirty="0" err="1">
                <a:solidFill>
                  <a:schemeClr val="bg1"/>
                </a:solidFill>
              </a:rPr>
              <a:t>leading</a:t>
            </a:r>
            <a:r>
              <a:rPr lang="nl-NL" sz="1800" dirty="0">
                <a:solidFill>
                  <a:schemeClr val="bg1"/>
                </a:solidFill>
              </a:rPr>
              <a:t> </a:t>
            </a:r>
            <a:r>
              <a:rPr lang="nl-NL" sz="1800" dirty="0" err="1">
                <a:solidFill>
                  <a:schemeClr val="bg1"/>
                </a:solidFill>
              </a:rPr>
              <a:t>arbitration</a:t>
            </a:r>
            <a:r>
              <a:rPr lang="nl-NL" sz="1800" dirty="0">
                <a:solidFill>
                  <a:schemeClr val="bg1"/>
                </a:solidFill>
              </a:rPr>
              <a:t> </a:t>
            </a:r>
            <a:r>
              <a:rPr lang="nl-NL" sz="1800" dirty="0" smtClean="0">
                <a:solidFill>
                  <a:schemeClr val="bg1"/>
                </a:solidFill>
              </a:rPr>
              <a:t>country); </a:t>
            </a:r>
            <a:r>
              <a:rPr lang="nl-NL" sz="1800" dirty="0" err="1" smtClean="0">
                <a:solidFill>
                  <a:schemeClr val="bg1"/>
                </a:solidFill>
              </a:rPr>
              <a:t>lean</a:t>
            </a:r>
            <a:r>
              <a:rPr lang="nl-NL" sz="1800" dirty="0" smtClean="0">
                <a:solidFill>
                  <a:schemeClr val="bg1"/>
                </a:solidFill>
              </a:rPr>
              <a:t> more </a:t>
            </a:r>
            <a:r>
              <a:rPr lang="nl-NL" sz="1800" dirty="0" err="1" smtClean="0">
                <a:solidFill>
                  <a:schemeClr val="bg1"/>
                </a:solidFill>
              </a:rPr>
              <a:t>heavily</a:t>
            </a:r>
            <a:r>
              <a:rPr lang="nl-NL" sz="1800" dirty="0" smtClean="0">
                <a:solidFill>
                  <a:schemeClr val="bg1"/>
                </a:solidFill>
              </a:rPr>
              <a:t> on UNCITRAL</a:t>
            </a:r>
          </a:p>
          <a:p>
            <a:pPr marL="695325" lvl="2" indent="-342900">
              <a:buFont typeface="Wingdings" pitchFamily="2" charset="2"/>
              <a:buChar char="ü"/>
            </a:pPr>
            <a:r>
              <a:rPr lang="nl-NL" sz="1800" dirty="0" err="1" smtClean="0">
                <a:solidFill>
                  <a:schemeClr val="bg1"/>
                </a:solidFill>
              </a:rPr>
              <a:t>Specific</a:t>
            </a:r>
            <a:r>
              <a:rPr lang="nl-NL" sz="1800" dirty="0" smtClean="0">
                <a:solidFill>
                  <a:schemeClr val="bg1"/>
                </a:solidFill>
              </a:rPr>
              <a:t> goals:</a:t>
            </a:r>
          </a:p>
          <a:p>
            <a:pPr marL="1047750" lvl="3" indent="-342900">
              <a:buFont typeface="Arial" pitchFamily="34" charset="0"/>
              <a:buChar char="•"/>
            </a:pPr>
            <a:r>
              <a:rPr lang="nl-NL" sz="1800" dirty="0" err="1" smtClean="0">
                <a:solidFill>
                  <a:schemeClr val="bg1"/>
                </a:solidFill>
              </a:rPr>
              <a:t>modernisation</a:t>
            </a:r>
            <a:r>
              <a:rPr lang="nl-NL" sz="1800" dirty="0" smtClean="0">
                <a:solidFill>
                  <a:schemeClr val="bg1"/>
                </a:solidFill>
              </a:rPr>
              <a:t> (e.g. </a:t>
            </a:r>
            <a:r>
              <a:rPr lang="nl-NL" sz="1800" dirty="0" err="1" smtClean="0">
                <a:solidFill>
                  <a:schemeClr val="bg1"/>
                </a:solidFill>
              </a:rPr>
              <a:t>introduction</a:t>
            </a:r>
            <a:r>
              <a:rPr lang="nl-NL" sz="1800" dirty="0" smtClean="0">
                <a:solidFill>
                  <a:schemeClr val="bg1"/>
                </a:solidFill>
              </a:rPr>
              <a:t> of </a:t>
            </a:r>
            <a:r>
              <a:rPr lang="nl-NL" sz="1800" dirty="0" err="1" smtClean="0">
                <a:solidFill>
                  <a:schemeClr val="bg1"/>
                </a:solidFill>
              </a:rPr>
              <a:t>contemporary</a:t>
            </a:r>
            <a:r>
              <a:rPr lang="nl-NL" sz="1800" dirty="0" smtClean="0">
                <a:solidFill>
                  <a:schemeClr val="bg1"/>
                </a:solidFill>
              </a:rPr>
              <a:t> means of </a:t>
            </a:r>
            <a:r>
              <a:rPr lang="nl-NL" sz="1800" dirty="0" err="1" smtClean="0">
                <a:solidFill>
                  <a:schemeClr val="bg1"/>
                </a:solidFill>
              </a:rPr>
              <a:t>communication</a:t>
            </a:r>
            <a:r>
              <a:rPr lang="nl-NL" sz="1800" dirty="0" smtClean="0">
                <a:solidFill>
                  <a:schemeClr val="bg1"/>
                </a:solidFill>
              </a:rPr>
              <a:t>)</a:t>
            </a:r>
          </a:p>
          <a:p>
            <a:pPr marL="1047750" lvl="3" indent="-342900">
              <a:buFont typeface="Arial" pitchFamily="34" charset="0"/>
              <a:buChar char="•"/>
            </a:pPr>
            <a:r>
              <a:rPr lang="nl-NL" sz="1800" dirty="0" err="1" smtClean="0">
                <a:solidFill>
                  <a:schemeClr val="bg1"/>
                </a:solidFill>
              </a:rPr>
              <a:t>codification</a:t>
            </a:r>
            <a:r>
              <a:rPr lang="nl-NL" sz="1800" dirty="0" smtClean="0">
                <a:solidFill>
                  <a:schemeClr val="bg1"/>
                </a:solidFill>
              </a:rPr>
              <a:t> of best </a:t>
            </a:r>
            <a:r>
              <a:rPr lang="nl-NL" sz="1800" dirty="0" err="1" smtClean="0">
                <a:solidFill>
                  <a:schemeClr val="bg1"/>
                </a:solidFill>
              </a:rPr>
              <a:t>practices</a:t>
            </a:r>
            <a:endParaRPr lang="nl-NL" sz="1800" dirty="0" smtClean="0">
              <a:solidFill>
                <a:schemeClr val="bg1"/>
              </a:solidFill>
            </a:endParaRPr>
          </a:p>
          <a:p>
            <a:pPr marL="1047750" lvl="3" indent="-342900">
              <a:buFont typeface="Arial" pitchFamily="34" charset="0"/>
              <a:buChar char="•"/>
            </a:pPr>
            <a:r>
              <a:rPr lang="nl-NL" sz="1800" dirty="0" err="1" smtClean="0">
                <a:solidFill>
                  <a:schemeClr val="bg1"/>
                </a:solidFill>
              </a:rPr>
              <a:t>reduce</a:t>
            </a:r>
            <a:r>
              <a:rPr lang="nl-NL" sz="1800" dirty="0" smtClean="0">
                <a:solidFill>
                  <a:schemeClr val="bg1"/>
                </a:solidFill>
              </a:rPr>
              <a:t> financial </a:t>
            </a:r>
            <a:r>
              <a:rPr lang="nl-NL" sz="1800" dirty="0" err="1" smtClean="0">
                <a:solidFill>
                  <a:schemeClr val="bg1"/>
                </a:solidFill>
              </a:rPr>
              <a:t>burden</a:t>
            </a:r>
            <a:r>
              <a:rPr lang="nl-NL" sz="1800" dirty="0" smtClean="0">
                <a:solidFill>
                  <a:schemeClr val="bg1"/>
                </a:solidFill>
              </a:rPr>
              <a:t> </a:t>
            </a:r>
            <a:r>
              <a:rPr lang="nl-NL" sz="1800" dirty="0" err="1" smtClean="0">
                <a:solidFill>
                  <a:schemeClr val="bg1"/>
                </a:solidFill>
              </a:rPr>
              <a:t>to</a:t>
            </a:r>
            <a:r>
              <a:rPr lang="nl-NL" sz="1800" dirty="0" smtClean="0">
                <a:solidFill>
                  <a:schemeClr val="bg1"/>
                </a:solidFill>
              </a:rPr>
              <a:t> the </a:t>
            </a:r>
            <a:r>
              <a:rPr lang="nl-NL" sz="1800" dirty="0" err="1" smtClean="0">
                <a:solidFill>
                  <a:schemeClr val="bg1"/>
                </a:solidFill>
              </a:rPr>
              <a:t>parties</a:t>
            </a:r>
            <a:endParaRPr lang="nl-NL" sz="1800" dirty="0" smtClean="0">
              <a:solidFill>
                <a:schemeClr val="bg1"/>
              </a:solidFill>
            </a:endParaRPr>
          </a:p>
          <a:p>
            <a:pPr marL="1047750" lvl="3" indent="-342900">
              <a:buFont typeface="Arial" pitchFamily="34" charset="0"/>
              <a:buChar char="•"/>
            </a:pPr>
            <a:r>
              <a:rPr lang="nl-NL" sz="1800" dirty="0" err="1" smtClean="0">
                <a:solidFill>
                  <a:schemeClr val="bg1"/>
                </a:solidFill>
              </a:rPr>
              <a:t>simplify</a:t>
            </a:r>
            <a:r>
              <a:rPr lang="nl-NL" sz="1800" dirty="0" smtClean="0">
                <a:solidFill>
                  <a:schemeClr val="bg1"/>
                </a:solidFill>
              </a:rPr>
              <a:t> </a:t>
            </a:r>
            <a:r>
              <a:rPr lang="nl-NL" sz="1800" dirty="0" err="1" smtClean="0">
                <a:solidFill>
                  <a:schemeClr val="bg1"/>
                </a:solidFill>
              </a:rPr>
              <a:t>annulment</a:t>
            </a:r>
            <a:r>
              <a:rPr lang="nl-NL" sz="1800" dirty="0" smtClean="0">
                <a:solidFill>
                  <a:schemeClr val="bg1"/>
                </a:solidFill>
              </a:rPr>
              <a:t> </a:t>
            </a:r>
            <a:r>
              <a:rPr lang="nl-NL" sz="1800" dirty="0" err="1" smtClean="0">
                <a:solidFill>
                  <a:schemeClr val="bg1"/>
                </a:solidFill>
              </a:rPr>
              <a:t>proceedings</a:t>
            </a:r>
            <a:endParaRPr lang="nl-NL" sz="1800" dirty="0" smtClean="0">
              <a:solidFill>
                <a:schemeClr val="bg1"/>
              </a:solidFill>
            </a:endParaRPr>
          </a:p>
          <a:p>
            <a:pPr marL="1047750" lvl="3" indent="-342900">
              <a:buFont typeface="Arial" pitchFamily="34" charset="0"/>
              <a:buChar char="•"/>
            </a:pPr>
            <a:r>
              <a:rPr lang="nl-NL" sz="1800" dirty="0" err="1" smtClean="0">
                <a:solidFill>
                  <a:schemeClr val="bg1"/>
                </a:solidFill>
              </a:rPr>
              <a:t>increase</a:t>
            </a:r>
            <a:r>
              <a:rPr lang="nl-NL" sz="1800" dirty="0" smtClean="0">
                <a:solidFill>
                  <a:schemeClr val="bg1"/>
                </a:solidFill>
              </a:rPr>
              <a:t> </a:t>
            </a:r>
            <a:r>
              <a:rPr lang="nl-NL" sz="1800" dirty="0" err="1" smtClean="0">
                <a:solidFill>
                  <a:schemeClr val="bg1"/>
                </a:solidFill>
              </a:rPr>
              <a:t>confidence</a:t>
            </a:r>
            <a:r>
              <a:rPr lang="nl-NL" sz="1800" dirty="0" smtClean="0">
                <a:solidFill>
                  <a:schemeClr val="bg1"/>
                </a:solidFill>
              </a:rPr>
              <a:t> of </a:t>
            </a:r>
            <a:r>
              <a:rPr lang="nl-NL" sz="1800" dirty="0" err="1" smtClean="0">
                <a:solidFill>
                  <a:schemeClr val="bg1"/>
                </a:solidFill>
              </a:rPr>
              <a:t>consumers</a:t>
            </a:r>
            <a:r>
              <a:rPr lang="nl-NL" sz="1800" dirty="0" smtClean="0">
                <a:solidFill>
                  <a:schemeClr val="bg1"/>
                </a:solidFill>
              </a:rPr>
              <a:t> in </a:t>
            </a:r>
            <a:r>
              <a:rPr lang="nl-NL" sz="1800" dirty="0" err="1" smtClean="0">
                <a:solidFill>
                  <a:schemeClr val="bg1"/>
                </a:solidFill>
              </a:rPr>
              <a:t>arbitration</a:t>
            </a:r>
            <a:endParaRPr lang="nl-NL" sz="1800" dirty="0" smtClean="0">
              <a:solidFill>
                <a:schemeClr val="bg1"/>
              </a:solidFill>
            </a:endParaRPr>
          </a:p>
          <a:p>
            <a:pPr lvl="2" indent="0">
              <a:buNone/>
            </a:pPr>
            <a:endParaRPr lang="nl-NL" sz="1800" dirty="0" smtClean="0">
              <a:solidFill>
                <a:schemeClr val="bg1"/>
              </a:solidFill>
            </a:endParaRPr>
          </a:p>
        </p:txBody>
      </p:sp>
    </p:spTree>
    <p:extLst>
      <p:ext uri="{BB962C8B-B14F-4D97-AF65-F5344CB8AC3E}">
        <p14:creationId xmlns:p14="http://schemas.microsoft.com/office/powerpoint/2010/main" val="119445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Important </a:t>
            </a:r>
            <a:r>
              <a:rPr lang="nl-NL" dirty="0" err="1">
                <a:solidFill>
                  <a:srgbClr val="0070C0"/>
                </a:solidFill>
              </a:rPr>
              <a:t>proposed</a:t>
            </a:r>
            <a:r>
              <a:rPr lang="nl-NL" dirty="0">
                <a:solidFill>
                  <a:srgbClr val="0070C0"/>
                </a:solidFill>
              </a:rPr>
              <a:t> </a:t>
            </a:r>
            <a:r>
              <a:rPr lang="nl-NL" dirty="0" err="1">
                <a:solidFill>
                  <a:srgbClr val="0070C0"/>
                </a:solidFill>
              </a:rPr>
              <a:t>amendments</a:t>
            </a:r>
            <a:endParaRPr lang="nl-NL" dirty="0">
              <a:solidFill>
                <a:srgbClr val="0070C0"/>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nl-NL" dirty="0" smtClean="0">
                <a:solidFill>
                  <a:schemeClr val="bg1"/>
                </a:solidFill>
              </a:rPr>
              <a:t>More directory </a:t>
            </a:r>
            <a:r>
              <a:rPr lang="nl-NL" dirty="0" err="1" smtClean="0">
                <a:solidFill>
                  <a:schemeClr val="bg1"/>
                </a:solidFill>
              </a:rPr>
              <a:t>law</a:t>
            </a:r>
            <a:r>
              <a:rPr lang="nl-NL" dirty="0" smtClean="0">
                <a:solidFill>
                  <a:schemeClr val="bg1"/>
                </a:solidFill>
              </a:rPr>
              <a:t>, more modern means of </a:t>
            </a:r>
            <a:r>
              <a:rPr lang="nl-NL" dirty="0" err="1" smtClean="0">
                <a:solidFill>
                  <a:schemeClr val="bg1"/>
                </a:solidFill>
              </a:rPr>
              <a:t>communication</a:t>
            </a:r>
            <a:endParaRPr lang="nl-NL" dirty="0" smtClean="0">
              <a:solidFill>
                <a:schemeClr val="bg1"/>
              </a:solidFill>
            </a:endParaRPr>
          </a:p>
          <a:p>
            <a:pPr marL="457200" indent="-457200">
              <a:buFont typeface="+mj-lt"/>
              <a:buAutoNum type="arabicPeriod"/>
            </a:pPr>
            <a:r>
              <a:rPr lang="nl-NL" dirty="0" err="1" smtClean="0">
                <a:solidFill>
                  <a:schemeClr val="bg1"/>
                </a:solidFill>
              </a:rPr>
              <a:t>Limitation</a:t>
            </a:r>
            <a:r>
              <a:rPr lang="nl-NL" dirty="0" smtClean="0">
                <a:solidFill>
                  <a:schemeClr val="bg1"/>
                </a:solidFill>
              </a:rPr>
              <a:t> of the </a:t>
            </a:r>
            <a:r>
              <a:rPr lang="nl-NL" dirty="0" err="1" smtClean="0">
                <a:solidFill>
                  <a:schemeClr val="bg1"/>
                </a:solidFill>
              </a:rPr>
              <a:t>length</a:t>
            </a:r>
            <a:r>
              <a:rPr lang="nl-NL" dirty="0" smtClean="0">
                <a:solidFill>
                  <a:schemeClr val="bg1"/>
                </a:solidFill>
              </a:rPr>
              <a:t> of </a:t>
            </a:r>
            <a:r>
              <a:rPr lang="nl-NL" dirty="0" err="1" smtClean="0">
                <a:solidFill>
                  <a:schemeClr val="bg1"/>
                </a:solidFill>
              </a:rPr>
              <a:t>annulment</a:t>
            </a:r>
            <a:r>
              <a:rPr lang="nl-NL" dirty="0" smtClean="0">
                <a:solidFill>
                  <a:schemeClr val="bg1"/>
                </a:solidFill>
              </a:rPr>
              <a:t> </a:t>
            </a:r>
            <a:r>
              <a:rPr lang="nl-NL" dirty="0" err="1" smtClean="0">
                <a:solidFill>
                  <a:schemeClr val="bg1"/>
                </a:solidFill>
              </a:rPr>
              <a:t>proceedings</a:t>
            </a:r>
            <a:endParaRPr lang="nl-NL" dirty="0" smtClean="0">
              <a:solidFill>
                <a:schemeClr val="bg1"/>
              </a:solidFill>
            </a:endParaRPr>
          </a:p>
          <a:p>
            <a:pPr marL="457200" indent="-457200">
              <a:buFont typeface="+mj-lt"/>
              <a:buAutoNum type="arabicPeriod"/>
            </a:pPr>
            <a:r>
              <a:rPr lang="nl-NL" dirty="0" smtClean="0">
                <a:solidFill>
                  <a:schemeClr val="bg1"/>
                </a:solidFill>
              </a:rPr>
              <a:t>Option </a:t>
            </a:r>
            <a:r>
              <a:rPr lang="nl-NL" dirty="0" err="1" smtClean="0">
                <a:solidFill>
                  <a:schemeClr val="bg1"/>
                </a:solidFill>
              </a:rPr>
              <a:t>for</a:t>
            </a:r>
            <a:r>
              <a:rPr lang="nl-NL" dirty="0" smtClean="0">
                <a:solidFill>
                  <a:schemeClr val="bg1"/>
                </a:solidFill>
              </a:rPr>
              <a:t> </a:t>
            </a:r>
            <a:r>
              <a:rPr lang="nl-NL" dirty="0" err="1" smtClean="0">
                <a:solidFill>
                  <a:schemeClr val="bg1"/>
                </a:solidFill>
              </a:rPr>
              <a:t>remission</a:t>
            </a:r>
            <a:r>
              <a:rPr lang="nl-NL" dirty="0" smtClean="0">
                <a:solidFill>
                  <a:schemeClr val="bg1"/>
                </a:solidFill>
              </a:rPr>
              <a:t> ("</a:t>
            </a:r>
            <a:r>
              <a:rPr lang="nl-NL" i="1" dirty="0" err="1" smtClean="0">
                <a:solidFill>
                  <a:schemeClr val="bg1"/>
                </a:solidFill>
              </a:rPr>
              <a:t>terugverwijzing</a:t>
            </a:r>
            <a:r>
              <a:rPr lang="nl-NL" dirty="0" smtClean="0">
                <a:solidFill>
                  <a:schemeClr val="bg1"/>
                </a:solidFill>
              </a:rPr>
              <a:t>") in </a:t>
            </a:r>
            <a:r>
              <a:rPr lang="nl-NL" dirty="0" err="1" smtClean="0">
                <a:solidFill>
                  <a:schemeClr val="bg1"/>
                </a:solidFill>
              </a:rPr>
              <a:t>annulment</a:t>
            </a:r>
            <a:r>
              <a:rPr lang="nl-NL" dirty="0" smtClean="0">
                <a:solidFill>
                  <a:schemeClr val="bg1"/>
                </a:solidFill>
              </a:rPr>
              <a:t> </a:t>
            </a:r>
            <a:r>
              <a:rPr lang="nl-NL" dirty="0" err="1" smtClean="0">
                <a:solidFill>
                  <a:schemeClr val="bg1"/>
                </a:solidFill>
              </a:rPr>
              <a:t>proceedings</a:t>
            </a:r>
            <a:endParaRPr lang="nl-NL" dirty="0" smtClean="0">
              <a:solidFill>
                <a:schemeClr val="bg1"/>
              </a:solidFill>
            </a:endParaRPr>
          </a:p>
          <a:p>
            <a:pPr marL="457200" indent="-457200">
              <a:buFont typeface="+mj-lt"/>
              <a:buAutoNum type="arabicPeriod"/>
            </a:pPr>
            <a:r>
              <a:rPr lang="nl-NL" dirty="0" err="1" smtClean="0">
                <a:solidFill>
                  <a:schemeClr val="bg1"/>
                </a:solidFill>
              </a:rPr>
              <a:t>Introduction</a:t>
            </a:r>
            <a:r>
              <a:rPr lang="nl-NL" dirty="0" smtClean="0">
                <a:solidFill>
                  <a:schemeClr val="bg1"/>
                </a:solidFill>
              </a:rPr>
              <a:t> of </a:t>
            </a:r>
            <a:r>
              <a:rPr lang="nl-NL" dirty="0" err="1" smtClean="0">
                <a:solidFill>
                  <a:schemeClr val="bg1"/>
                </a:solidFill>
              </a:rPr>
              <a:t>provisional</a:t>
            </a:r>
            <a:r>
              <a:rPr lang="nl-NL" dirty="0" smtClean="0">
                <a:solidFill>
                  <a:schemeClr val="bg1"/>
                </a:solidFill>
              </a:rPr>
              <a:t> </a:t>
            </a:r>
            <a:r>
              <a:rPr lang="nl-NL" dirty="0" err="1" smtClean="0">
                <a:solidFill>
                  <a:schemeClr val="bg1"/>
                </a:solidFill>
              </a:rPr>
              <a:t>measures</a:t>
            </a:r>
            <a:r>
              <a:rPr lang="nl-NL" dirty="0" smtClean="0">
                <a:solidFill>
                  <a:schemeClr val="bg1"/>
                </a:solidFill>
              </a:rPr>
              <a:t> in </a:t>
            </a:r>
            <a:r>
              <a:rPr lang="nl-NL" dirty="0" err="1" smtClean="0">
                <a:solidFill>
                  <a:schemeClr val="bg1"/>
                </a:solidFill>
              </a:rPr>
              <a:t>pending</a:t>
            </a:r>
            <a:r>
              <a:rPr lang="nl-NL" dirty="0" smtClean="0">
                <a:solidFill>
                  <a:schemeClr val="bg1"/>
                </a:solidFill>
              </a:rPr>
              <a:t> </a:t>
            </a:r>
            <a:r>
              <a:rPr lang="nl-NL" dirty="0" err="1" smtClean="0">
                <a:solidFill>
                  <a:schemeClr val="bg1"/>
                </a:solidFill>
              </a:rPr>
              <a:t>arbitration</a:t>
            </a:r>
            <a:r>
              <a:rPr lang="nl-NL" dirty="0" smtClean="0">
                <a:solidFill>
                  <a:schemeClr val="bg1"/>
                </a:solidFill>
              </a:rPr>
              <a:t> </a:t>
            </a:r>
            <a:r>
              <a:rPr lang="nl-NL" dirty="0" err="1" smtClean="0">
                <a:solidFill>
                  <a:schemeClr val="bg1"/>
                </a:solidFill>
              </a:rPr>
              <a:t>proceedings</a:t>
            </a:r>
            <a:r>
              <a:rPr lang="nl-NL" dirty="0" smtClean="0">
                <a:solidFill>
                  <a:schemeClr val="bg1"/>
                </a:solidFill>
              </a:rPr>
              <a:t> ("</a:t>
            </a:r>
            <a:r>
              <a:rPr lang="nl-NL" i="1" dirty="0" smtClean="0">
                <a:solidFill>
                  <a:schemeClr val="bg1"/>
                </a:solidFill>
              </a:rPr>
              <a:t>voorlopige voorzieningen</a:t>
            </a:r>
            <a:r>
              <a:rPr lang="nl-NL" dirty="0" smtClean="0">
                <a:solidFill>
                  <a:schemeClr val="bg1"/>
                </a:solidFill>
              </a:rPr>
              <a:t>")</a:t>
            </a:r>
          </a:p>
          <a:p>
            <a:pPr marL="457200" indent="-457200">
              <a:buFont typeface="+mj-lt"/>
              <a:buAutoNum type="arabicPeriod"/>
            </a:pPr>
            <a:r>
              <a:rPr lang="nl-NL" dirty="0" smtClean="0">
                <a:solidFill>
                  <a:schemeClr val="bg1"/>
                </a:solidFill>
              </a:rPr>
              <a:t>B2C </a:t>
            </a:r>
            <a:r>
              <a:rPr lang="nl-NL" dirty="0" err="1" smtClean="0">
                <a:solidFill>
                  <a:schemeClr val="bg1"/>
                </a:solidFill>
              </a:rPr>
              <a:t>arbitration</a:t>
            </a:r>
            <a:r>
              <a:rPr lang="nl-NL" dirty="0" smtClean="0">
                <a:solidFill>
                  <a:schemeClr val="bg1"/>
                </a:solidFill>
              </a:rPr>
              <a:t> </a:t>
            </a:r>
            <a:r>
              <a:rPr lang="nl-NL" dirty="0" err="1" smtClean="0">
                <a:solidFill>
                  <a:schemeClr val="bg1"/>
                </a:solidFill>
              </a:rPr>
              <a:t>clauses</a:t>
            </a:r>
            <a:endParaRPr lang="nl-NL" dirty="0" smtClean="0">
              <a:solidFill>
                <a:schemeClr val="bg1"/>
              </a:solidFill>
            </a:endParaRPr>
          </a:p>
          <a:p>
            <a:pPr marL="457200" indent="-457200">
              <a:buFont typeface="+mj-lt"/>
              <a:buAutoNum type="arabicPeriod"/>
            </a:pPr>
            <a:r>
              <a:rPr lang="nl-NL" dirty="0" err="1" smtClean="0">
                <a:solidFill>
                  <a:schemeClr val="bg1"/>
                </a:solidFill>
              </a:rPr>
              <a:t>Miscellaneous</a:t>
            </a:r>
            <a:endParaRPr lang="nl-NL" dirty="0" smtClean="0">
              <a:solidFill>
                <a:schemeClr val="bg1"/>
              </a:solidFill>
            </a:endParaRPr>
          </a:p>
          <a:p>
            <a:pPr marL="342900" indent="-342900">
              <a:buFont typeface="Arial" pitchFamily="34" charset="0"/>
              <a:buChar char="•"/>
            </a:pPr>
            <a:endParaRPr lang="nl-NL" dirty="0">
              <a:solidFill>
                <a:schemeClr val="bg1"/>
              </a:solidFill>
            </a:endParaRPr>
          </a:p>
        </p:txBody>
      </p:sp>
    </p:spTree>
    <p:extLst>
      <p:ext uri="{BB962C8B-B14F-4D97-AF65-F5344CB8AC3E}">
        <p14:creationId xmlns:p14="http://schemas.microsoft.com/office/powerpoint/2010/main" val="97968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rgbClr val="0070C0"/>
                </a:solidFill>
              </a:rPr>
              <a:t>1. </a:t>
            </a:r>
            <a:r>
              <a:rPr lang="en-US" dirty="0" smtClean="0">
                <a:solidFill>
                  <a:srgbClr val="0070C0"/>
                </a:solidFill>
              </a:rPr>
              <a:t>More directory law &amp; modern means (I)</a:t>
            </a:r>
            <a:endParaRPr lang="nl-NL" dirty="0"/>
          </a:p>
        </p:txBody>
      </p:sp>
      <p:sp>
        <p:nvSpPr>
          <p:cNvPr id="3" name="Content Placeholder 2"/>
          <p:cNvSpPr>
            <a:spLocks noGrp="1"/>
          </p:cNvSpPr>
          <p:nvPr>
            <p:ph idx="1"/>
          </p:nvPr>
        </p:nvSpPr>
        <p:spPr>
          <a:xfrm>
            <a:off x="539552" y="1772816"/>
            <a:ext cx="8229600" cy="4535487"/>
          </a:xfrm>
        </p:spPr>
        <p:txBody>
          <a:bodyPr/>
          <a:lstStyle/>
          <a:p>
            <a:pPr marL="342900" indent="-342900">
              <a:buFont typeface="Arial" pitchFamily="34" charset="0"/>
              <a:buChar char="•"/>
            </a:pPr>
            <a:r>
              <a:rPr lang="nl-NL" dirty="0" smtClean="0">
                <a:solidFill>
                  <a:schemeClr val="bg1"/>
                </a:solidFill>
              </a:rPr>
              <a:t>More options </a:t>
            </a:r>
            <a:r>
              <a:rPr lang="nl-NL" dirty="0" err="1" smtClean="0">
                <a:solidFill>
                  <a:schemeClr val="bg1"/>
                </a:solidFill>
              </a:rPr>
              <a:t>to</a:t>
            </a:r>
            <a:r>
              <a:rPr lang="nl-NL" dirty="0" smtClean="0">
                <a:solidFill>
                  <a:schemeClr val="bg1"/>
                </a:solidFill>
              </a:rPr>
              <a:t> </a:t>
            </a:r>
            <a:r>
              <a:rPr lang="nl-NL" dirty="0" err="1" smtClean="0">
                <a:solidFill>
                  <a:schemeClr val="bg1"/>
                </a:solidFill>
              </a:rPr>
              <a:t>derogate</a:t>
            </a:r>
            <a:r>
              <a:rPr lang="nl-NL" dirty="0" smtClean="0">
                <a:solidFill>
                  <a:schemeClr val="bg1"/>
                </a:solidFill>
              </a:rPr>
              <a:t> </a:t>
            </a:r>
            <a:r>
              <a:rPr lang="nl-NL" dirty="0" err="1" smtClean="0">
                <a:solidFill>
                  <a:schemeClr val="bg1"/>
                </a:solidFill>
              </a:rPr>
              <a:t>from</a:t>
            </a:r>
            <a:r>
              <a:rPr lang="nl-NL" dirty="0" smtClean="0">
                <a:solidFill>
                  <a:schemeClr val="bg1"/>
                </a:solidFill>
              </a:rPr>
              <a:t> </a:t>
            </a:r>
            <a:r>
              <a:rPr lang="nl-NL" dirty="0" err="1" smtClean="0">
                <a:solidFill>
                  <a:schemeClr val="bg1"/>
                </a:solidFill>
              </a:rPr>
              <a:t>legal</a:t>
            </a:r>
            <a:r>
              <a:rPr lang="nl-NL" dirty="0" smtClean="0">
                <a:solidFill>
                  <a:schemeClr val="bg1"/>
                </a:solidFill>
              </a:rPr>
              <a:t> </a:t>
            </a:r>
            <a:r>
              <a:rPr lang="nl-NL" dirty="0" err="1" smtClean="0">
                <a:solidFill>
                  <a:schemeClr val="bg1"/>
                </a:solidFill>
              </a:rPr>
              <a:t>provisions</a:t>
            </a:r>
            <a:r>
              <a:rPr lang="nl-NL" dirty="0" smtClean="0">
                <a:solidFill>
                  <a:schemeClr val="bg1"/>
                </a:solidFill>
              </a:rPr>
              <a:t> </a:t>
            </a:r>
            <a:r>
              <a:rPr lang="nl-NL" dirty="0" err="1" smtClean="0">
                <a:solidFill>
                  <a:schemeClr val="bg1"/>
                </a:solidFill>
              </a:rPr>
              <a:t>by</a:t>
            </a:r>
            <a:r>
              <a:rPr lang="nl-NL" dirty="0" smtClean="0">
                <a:solidFill>
                  <a:schemeClr val="bg1"/>
                </a:solidFill>
              </a:rPr>
              <a:t> contract or </a:t>
            </a:r>
            <a:r>
              <a:rPr lang="nl-NL" dirty="0" err="1" smtClean="0">
                <a:solidFill>
                  <a:schemeClr val="bg1"/>
                </a:solidFill>
              </a:rPr>
              <a:t>by</a:t>
            </a:r>
            <a:r>
              <a:rPr lang="nl-NL" dirty="0" smtClean="0">
                <a:solidFill>
                  <a:schemeClr val="bg1"/>
                </a:solidFill>
              </a:rPr>
              <a:t> </a:t>
            </a:r>
            <a:r>
              <a:rPr lang="nl-NL" dirty="0" err="1" smtClean="0">
                <a:solidFill>
                  <a:schemeClr val="bg1"/>
                </a:solidFill>
              </a:rPr>
              <a:t>choosing</a:t>
            </a:r>
            <a:r>
              <a:rPr lang="nl-NL" dirty="0" smtClean="0">
                <a:solidFill>
                  <a:schemeClr val="bg1"/>
                </a:solidFill>
              </a:rPr>
              <a:t> </a:t>
            </a:r>
            <a:r>
              <a:rPr lang="nl-NL" dirty="0" err="1" smtClean="0">
                <a:solidFill>
                  <a:schemeClr val="bg1"/>
                </a:solidFill>
              </a:rPr>
              <a:t>an</a:t>
            </a:r>
            <a:r>
              <a:rPr lang="nl-NL" dirty="0" smtClean="0">
                <a:solidFill>
                  <a:schemeClr val="bg1"/>
                </a:solidFill>
              </a:rPr>
              <a:t> </a:t>
            </a:r>
            <a:r>
              <a:rPr lang="nl-NL" dirty="0" err="1" smtClean="0">
                <a:solidFill>
                  <a:schemeClr val="bg1"/>
                </a:solidFill>
              </a:rPr>
              <a:t>arbitration</a:t>
            </a:r>
            <a:r>
              <a:rPr lang="nl-NL" dirty="0" smtClean="0">
                <a:solidFill>
                  <a:schemeClr val="bg1"/>
                </a:solidFill>
              </a:rPr>
              <a:t> </a:t>
            </a:r>
            <a:r>
              <a:rPr lang="nl-NL" dirty="0" err="1" smtClean="0">
                <a:solidFill>
                  <a:schemeClr val="bg1"/>
                </a:solidFill>
              </a:rPr>
              <a:t>institute</a:t>
            </a:r>
            <a:r>
              <a:rPr lang="nl-NL" dirty="0" smtClean="0">
                <a:solidFill>
                  <a:schemeClr val="bg1"/>
                </a:solidFill>
              </a:rPr>
              <a:t> </a:t>
            </a:r>
            <a:r>
              <a:rPr lang="nl-NL" dirty="0" err="1" smtClean="0">
                <a:solidFill>
                  <a:schemeClr val="bg1"/>
                </a:solidFill>
              </a:rPr>
              <a:t>with</a:t>
            </a:r>
            <a:r>
              <a:rPr lang="nl-NL" dirty="0" smtClean="0">
                <a:solidFill>
                  <a:schemeClr val="bg1"/>
                </a:solidFill>
              </a:rPr>
              <a:t> </a:t>
            </a:r>
            <a:r>
              <a:rPr lang="nl-NL" dirty="0" err="1" smtClean="0">
                <a:solidFill>
                  <a:schemeClr val="bg1"/>
                </a:solidFill>
              </a:rPr>
              <a:t>corresponding</a:t>
            </a:r>
            <a:r>
              <a:rPr lang="nl-NL" dirty="0" smtClean="0">
                <a:solidFill>
                  <a:schemeClr val="bg1"/>
                </a:solidFill>
              </a:rPr>
              <a:t> </a:t>
            </a:r>
            <a:r>
              <a:rPr lang="nl-NL" dirty="0" err="1" smtClean="0">
                <a:solidFill>
                  <a:schemeClr val="bg1"/>
                </a:solidFill>
              </a:rPr>
              <a:t>rules</a:t>
            </a:r>
            <a:endParaRPr lang="nl-NL" dirty="0" smtClean="0">
              <a:solidFill>
                <a:schemeClr val="bg1"/>
              </a:solidFill>
            </a:endParaRPr>
          </a:p>
          <a:p>
            <a:endParaRPr lang="nl-NL" dirty="0" smtClean="0">
              <a:solidFill>
                <a:schemeClr val="bg1"/>
              </a:solidFill>
            </a:endParaRPr>
          </a:p>
          <a:p>
            <a:pPr marL="695325" lvl="2" indent="-342900">
              <a:buFont typeface="Wingdings" pitchFamily="2" charset="2"/>
              <a:buChar char="Ø"/>
            </a:pPr>
            <a:r>
              <a:rPr lang="nl-NL" dirty="0" err="1" smtClean="0">
                <a:solidFill>
                  <a:schemeClr val="bg1"/>
                </a:solidFill>
              </a:rPr>
              <a:t>Examples</a:t>
            </a:r>
            <a:r>
              <a:rPr lang="nl-NL" dirty="0">
                <a:solidFill>
                  <a:schemeClr val="bg1"/>
                </a:solidFill>
              </a:rPr>
              <a:t>:</a:t>
            </a:r>
            <a:endParaRPr lang="nl-NL" dirty="0" smtClean="0">
              <a:solidFill>
                <a:schemeClr val="bg1"/>
              </a:solidFill>
            </a:endParaRPr>
          </a:p>
          <a:p>
            <a:pPr marL="1047750" lvl="3" indent="-342900">
              <a:buFont typeface="Georgia" pitchFamily="18" charset="0"/>
              <a:buChar char="−"/>
            </a:pPr>
            <a:r>
              <a:rPr lang="nl-NL" sz="1800" dirty="0" err="1" smtClean="0">
                <a:solidFill>
                  <a:schemeClr val="bg1"/>
                </a:solidFill>
              </a:rPr>
              <a:t>Number</a:t>
            </a:r>
            <a:r>
              <a:rPr lang="nl-NL" sz="1800" dirty="0" smtClean="0">
                <a:solidFill>
                  <a:schemeClr val="bg1"/>
                </a:solidFill>
              </a:rPr>
              <a:t> of </a:t>
            </a:r>
            <a:r>
              <a:rPr lang="nl-NL" sz="1800" dirty="0" err="1" smtClean="0">
                <a:solidFill>
                  <a:schemeClr val="bg1"/>
                </a:solidFill>
              </a:rPr>
              <a:t>written</a:t>
            </a:r>
            <a:r>
              <a:rPr lang="nl-NL" sz="1800" dirty="0" smtClean="0">
                <a:solidFill>
                  <a:schemeClr val="bg1"/>
                </a:solidFill>
              </a:rPr>
              <a:t> briefs </a:t>
            </a:r>
            <a:r>
              <a:rPr lang="nl-NL" sz="1800" dirty="0" err="1" smtClean="0">
                <a:solidFill>
                  <a:schemeClr val="bg1"/>
                </a:solidFill>
              </a:rPr>
              <a:t>to</a:t>
            </a:r>
            <a:r>
              <a:rPr lang="nl-NL" sz="1800" dirty="0" smtClean="0">
                <a:solidFill>
                  <a:schemeClr val="bg1"/>
                </a:solidFill>
              </a:rPr>
              <a:t> </a:t>
            </a:r>
            <a:r>
              <a:rPr lang="nl-NL" sz="1800" dirty="0" err="1" smtClean="0">
                <a:solidFill>
                  <a:schemeClr val="bg1"/>
                </a:solidFill>
              </a:rPr>
              <a:t>be</a:t>
            </a:r>
            <a:r>
              <a:rPr lang="nl-NL" sz="1800" dirty="0" smtClean="0">
                <a:solidFill>
                  <a:schemeClr val="bg1"/>
                </a:solidFill>
              </a:rPr>
              <a:t> </a:t>
            </a:r>
            <a:r>
              <a:rPr lang="nl-NL" sz="1800" dirty="0" err="1" smtClean="0">
                <a:solidFill>
                  <a:schemeClr val="bg1"/>
                </a:solidFill>
              </a:rPr>
              <a:t>submitted</a:t>
            </a:r>
            <a:r>
              <a:rPr lang="nl-NL" sz="1800" dirty="0" smtClean="0">
                <a:solidFill>
                  <a:schemeClr val="bg1"/>
                </a:solidFill>
              </a:rPr>
              <a:t>? (art. 1038a CCP)</a:t>
            </a:r>
          </a:p>
          <a:p>
            <a:pPr marL="1047750" lvl="3" indent="-342900">
              <a:buFont typeface="Georgia" pitchFamily="18" charset="0"/>
              <a:buChar char="−"/>
            </a:pPr>
            <a:r>
              <a:rPr lang="nl-NL" sz="1800" dirty="0" err="1" smtClean="0">
                <a:solidFill>
                  <a:schemeClr val="bg1"/>
                </a:solidFill>
              </a:rPr>
              <a:t>Oral</a:t>
            </a:r>
            <a:r>
              <a:rPr lang="nl-NL" sz="1800" dirty="0" smtClean="0">
                <a:solidFill>
                  <a:schemeClr val="bg1"/>
                </a:solidFill>
              </a:rPr>
              <a:t> </a:t>
            </a:r>
            <a:r>
              <a:rPr lang="nl-NL" sz="1800" dirty="0" err="1" smtClean="0">
                <a:solidFill>
                  <a:schemeClr val="bg1"/>
                </a:solidFill>
              </a:rPr>
              <a:t>presentation</a:t>
            </a:r>
            <a:r>
              <a:rPr lang="nl-NL" sz="1800" dirty="0" smtClean="0">
                <a:solidFill>
                  <a:schemeClr val="bg1"/>
                </a:solidFill>
              </a:rPr>
              <a:t>? (art. 1038b CCP)</a:t>
            </a:r>
          </a:p>
          <a:p>
            <a:pPr marL="1047750" lvl="3" indent="-342900">
              <a:buFont typeface="Georgia" pitchFamily="18" charset="0"/>
              <a:buChar char="−"/>
            </a:pPr>
            <a:r>
              <a:rPr lang="nl-NL" sz="1800" dirty="0" smtClean="0">
                <a:solidFill>
                  <a:schemeClr val="bg1"/>
                </a:solidFill>
              </a:rPr>
              <a:t>Arrangements on the </a:t>
            </a:r>
            <a:r>
              <a:rPr lang="nl-NL" sz="1800" dirty="0" err="1" smtClean="0">
                <a:solidFill>
                  <a:schemeClr val="bg1"/>
                </a:solidFill>
              </a:rPr>
              <a:t>submission</a:t>
            </a:r>
            <a:r>
              <a:rPr lang="nl-NL" sz="1800" dirty="0" smtClean="0">
                <a:solidFill>
                  <a:schemeClr val="bg1"/>
                </a:solidFill>
              </a:rPr>
              <a:t> of </a:t>
            </a:r>
            <a:r>
              <a:rPr lang="nl-NL" sz="1800" dirty="0" err="1" smtClean="0">
                <a:solidFill>
                  <a:schemeClr val="bg1"/>
                </a:solidFill>
              </a:rPr>
              <a:t>evidence</a:t>
            </a:r>
            <a:r>
              <a:rPr lang="nl-NL" sz="1800" dirty="0" smtClean="0">
                <a:solidFill>
                  <a:schemeClr val="bg1"/>
                </a:solidFill>
              </a:rPr>
              <a:t>? (art. 1039-1042a CCP)</a:t>
            </a:r>
          </a:p>
          <a:p>
            <a:pPr marL="1047750" lvl="3" indent="-342900">
              <a:buFont typeface="Georgia" pitchFamily="18" charset="0"/>
              <a:buChar char="−"/>
            </a:pPr>
            <a:r>
              <a:rPr lang="nl-NL" sz="1800" dirty="0" smtClean="0">
                <a:solidFill>
                  <a:schemeClr val="bg1"/>
                </a:solidFill>
              </a:rPr>
              <a:t>Appeal in </a:t>
            </a:r>
            <a:r>
              <a:rPr lang="nl-NL" sz="1800" dirty="0" err="1" smtClean="0">
                <a:solidFill>
                  <a:schemeClr val="bg1"/>
                </a:solidFill>
              </a:rPr>
              <a:t>cassation</a:t>
            </a:r>
            <a:r>
              <a:rPr lang="nl-NL" sz="1800" dirty="0" smtClean="0">
                <a:solidFill>
                  <a:schemeClr val="bg1"/>
                </a:solidFill>
              </a:rPr>
              <a:t> in </a:t>
            </a:r>
            <a:r>
              <a:rPr lang="nl-NL" sz="1800" dirty="0" err="1" smtClean="0">
                <a:solidFill>
                  <a:schemeClr val="bg1"/>
                </a:solidFill>
              </a:rPr>
              <a:t>annulment</a:t>
            </a:r>
            <a:r>
              <a:rPr lang="nl-NL" sz="1800" dirty="0" smtClean="0">
                <a:solidFill>
                  <a:schemeClr val="bg1"/>
                </a:solidFill>
              </a:rPr>
              <a:t> </a:t>
            </a:r>
            <a:r>
              <a:rPr lang="nl-NL" sz="1800" dirty="0" err="1" smtClean="0">
                <a:solidFill>
                  <a:schemeClr val="bg1"/>
                </a:solidFill>
              </a:rPr>
              <a:t>proceedings</a:t>
            </a:r>
            <a:r>
              <a:rPr lang="nl-NL" sz="1800" dirty="0" smtClean="0">
                <a:solidFill>
                  <a:schemeClr val="bg1"/>
                </a:solidFill>
              </a:rPr>
              <a:t>? (art. 1064a CCP)</a:t>
            </a:r>
          </a:p>
          <a:p>
            <a:pPr lvl="2" indent="0">
              <a:buNone/>
            </a:pPr>
            <a:endParaRPr lang="nl-NL" sz="1800" dirty="0" smtClean="0">
              <a:solidFill>
                <a:schemeClr val="bg1"/>
              </a:solidFill>
            </a:endParaRPr>
          </a:p>
          <a:p>
            <a:pPr marL="342900" indent="-342900">
              <a:buFont typeface="Arial" pitchFamily="34" charset="0"/>
              <a:buChar char="•"/>
            </a:pPr>
            <a:r>
              <a:rPr lang="nl-NL" dirty="0" err="1" smtClean="0">
                <a:solidFill>
                  <a:schemeClr val="bg1"/>
                </a:solidFill>
              </a:rPr>
              <a:t>Facilitate</a:t>
            </a:r>
            <a:r>
              <a:rPr lang="nl-NL" dirty="0" smtClean="0">
                <a:solidFill>
                  <a:schemeClr val="bg1"/>
                </a:solidFill>
              </a:rPr>
              <a:t> </a:t>
            </a:r>
            <a:r>
              <a:rPr lang="nl-NL" dirty="0" err="1" smtClean="0">
                <a:solidFill>
                  <a:schemeClr val="bg1"/>
                </a:solidFill>
              </a:rPr>
              <a:t>electronic</a:t>
            </a:r>
            <a:r>
              <a:rPr lang="nl-NL" dirty="0" smtClean="0">
                <a:solidFill>
                  <a:schemeClr val="bg1"/>
                </a:solidFill>
              </a:rPr>
              <a:t> </a:t>
            </a:r>
            <a:r>
              <a:rPr lang="nl-NL" dirty="0" err="1" smtClean="0">
                <a:solidFill>
                  <a:schemeClr val="bg1"/>
                </a:solidFill>
              </a:rPr>
              <a:t>communication</a:t>
            </a:r>
            <a:r>
              <a:rPr lang="nl-NL" dirty="0" smtClean="0">
                <a:solidFill>
                  <a:schemeClr val="bg1"/>
                </a:solidFill>
              </a:rPr>
              <a:t>, </a:t>
            </a:r>
            <a:r>
              <a:rPr lang="nl-NL" dirty="0" err="1" smtClean="0">
                <a:solidFill>
                  <a:schemeClr val="bg1"/>
                </a:solidFill>
              </a:rPr>
              <a:t>if</a:t>
            </a:r>
            <a:r>
              <a:rPr lang="nl-NL" dirty="0" smtClean="0">
                <a:solidFill>
                  <a:schemeClr val="bg1"/>
                </a:solidFill>
              </a:rPr>
              <a:t> the </a:t>
            </a:r>
            <a:r>
              <a:rPr lang="nl-NL" dirty="0" err="1" smtClean="0">
                <a:solidFill>
                  <a:schemeClr val="bg1"/>
                </a:solidFill>
              </a:rPr>
              <a:t>parties</a:t>
            </a:r>
            <a:r>
              <a:rPr lang="nl-NL" dirty="0" smtClean="0">
                <a:solidFill>
                  <a:schemeClr val="bg1"/>
                </a:solidFill>
              </a:rPr>
              <a:t> </a:t>
            </a:r>
            <a:r>
              <a:rPr lang="nl-NL" dirty="0" err="1" smtClean="0">
                <a:solidFill>
                  <a:schemeClr val="bg1"/>
                </a:solidFill>
              </a:rPr>
              <a:t>agree</a:t>
            </a:r>
            <a:r>
              <a:rPr lang="nl-NL" dirty="0" smtClean="0">
                <a:solidFill>
                  <a:schemeClr val="bg1"/>
                </a:solidFill>
              </a:rPr>
              <a:t> (art. 1072b CCP)</a:t>
            </a:r>
          </a:p>
          <a:p>
            <a:pPr marL="1047750" lvl="3" indent="-342900">
              <a:buFont typeface="Arial" pitchFamily="34" charset="0"/>
              <a:buChar char="•"/>
            </a:pPr>
            <a:r>
              <a:rPr lang="nl-NL" sz="1800" dirty="0" smtClean="0">
                <a:solidFill>
                  <a:schemeClr val="bg1"/>
                </a:solidFill>
              </a:rPr>
              <a:t>Video </a:t>
            </a:r>
            <a:r>
              <a:rPr lang="nl-NL" sz="1800" dirty="0" err="1" smtClean="0">
                <a:solidFill>
                  <a:schemeClr val="bg1"/>
                </a:solidFill>
              </a:rPr>
              <a:t>conferencing</a:t>
            </a:r>
            <a:r>
              <a:rPr lang="nl-NL" sz="1800" dirty="0" smtClean="0">
                <a:solidFill>
                  <a:schemeClr val="bg1"/>
                </a:solidFill>
              </a:rPr>
              <a:t>, </a:t>
            </a:r>
            <a:r>
              <a:rPr lang="nl-NL" sz="1800" dirty="0" err="1" smtClean="0">
                <a:solidFill>
                  <a:schemeClr val="bg1"/>
                </a:solidFill>
              </a:rPr>
              <a:t>electronic</a:t>
            </a:r>
            <a:r>
              <a:rPr lang="nl-NL" sz="1800" dirty="0" smtClean="0">
                <a:solidFill>
                  <a:schemeClr val="bg1"/>
                </a:solidFill>
              </a:rPr>
              <a:t> </a:t>
            </a:r>
            <a:r>
              <a:rPr lang="nl-NL" sz="1800" dirty="0" err="1" smtClean="0">
                <a:solidFill>
                  <a:schemeClr val="bg1"/>
                </a:solidFill>
              </a:rPr>
              <a:t>arbitral</a:t>
            </a:r>
            <a:r>
              <a:rPr lang="nl-NL" sz="1800" dirty="0" smtClean="0">
                <a:solidFill>
                  <a:schemeClr val="bg1"/>
                </a:solidFill>
              </a:rPr>
              <a:t> award</a:t>
            </a:r>
          </a:p>
          <a:p>
            <a:pPr lvl="3" indent="0">
              <a:buNone/>
            </a:pPr>
            <a:endParaRPr lang="nl-NL" dirty="0">
              <a:solidFill>
                <a:schemeClr val="bg1"/>
              </a:solidFill>
            </a:endParaRPr>
          </a:p>
        </p:txBody>
      </p:sp>
    </p:spTree>
    <p:extLst>
      <p:ext uri="{BB962C8B-B14F-4D97-AF65-F5344CB8AC3E}">
        <p14:creationId xmlns:p14="http://schemas.microsoft.com/office/powerpoint/2010/main" val="766312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1. </a:t>
            </a:r>
            <a:r>
              <a:rPr lang="en-US" dirty="0">
                <a:solidFill>
                  <a:srgbClr val="0070C0"/>
                </a:solidFill>
              </a:rPr>
              <a:t>More directory </a:t>
            </a:r>
            <a:r>
              <a:rPr lang="en-US" dirty="0" smtClean="0">
                <a:solidFill>
                  <a:srgbClr val="0070C0"/>
                </a:solidFill>
              </a:rPr>
              <a:t>law &amp; modern </a:t>
            </a:r>
            <a:r>
              <a:rPr lang="en-US" dirty="0">
                <a:solidFill>
                  <a:srgbClr val="0070C0"/>
                </a:solidFill>
              </a:rPr>
              <a:t>means </a:t>
            </a:r>
            <a:r>
              <a:rPr lang="en-US" dirty="0" smtClean="0">
                <a:solidFill>
                  <a:srgbClr val="0070C0"/>
                </a:solidFill>
              </a:rPr>
              <a:t>(II)</a:t>
            </a:r>
            <a:endParaRPr lang="nl-NL" dirty="0"/>
          </a:p>
        </p:txBody>
      </p:sp>
      <p:sp>
        <p:nvSpPr>
          <p:cNvPr id="3" name="Content Placeholder 2"/>
          <p:cNvSpPr>
            <a:spLocks noGrp="1"/>
          </p:cNvSpPr>
          <p:nvPr>
            <p:ph idx="1"/>
          </p:nvPr>
        </p:nvSpPr>
        <p:spPr>
          <a:xfrm>
            <a:off x="457200" y="1484784"/>
            <a:ext cx="8229600" cy="4823941"/>
          </a:xfrm>
        </p:spPr>
        <p:txBody>
          <a:bodyPr/>
          <a:lstStyle/>
          <a:p>
            <a:pPr marL="0" lvl="1" indent="0">
              <a:spcBef>
                <a:spcPct val="40000"/>
              </a:spcBef>
            </a:pPr>
            <a:r>
              <a:rPr lang="nl-NL" dirty="0">
                <a:solidFill>
                  <a:srgbClr val="C00000"/>
                </a:solidFill>
              </a:rPr>
              <a:t>How </a:t>
            </a:r>
            <a:r>
              <a:rPr lang="nl-NL" dirty="0" err="1" smtClean="0">
                <a:solidFill>
                  <a:srgbClr val="C00000"/>
                </a:solidFill>
              </a:rPr>
              <a:t>will</a:t>
            </a:r>
            <a:r>
              <a:rPr lang="nl-NL" dirty="0" smtClean="0">
                <a:solidFill>
                  <a:srgbClr val="C00000"/>
                </a:solidFill>
              </a:rPr>
              <a:t> </a:t>
            </a:r>
            <a:r>
              <a:rPr lang="nl-NL" dirty="0" err="1">
                <a:solidFill>
                  <a:srgbClr val="C00000"/>
                </a:solidFill>
              </a:rPr>
              <a:t>Litigation</a:t>
            </a:r>
            <a:r>
              <a:rPr lang="nl-NL" dirty="0">
                <a:solidFill>
                  <a:srgbClr val="C00000"/>
                </a:solidFill>
              </a:rPr>
              <a:t> </a:t>
            </a:r>
            <a:r>
              <a:rPr lang="nl-NL" dirty="0" err="1">
                <a:solidFill>
                  <a:srgbClr val="C00000"/>
                </a:solidFill>
              </a:rPr>
              <a:t>compare</a:t>
            </a:r>
            <a:r>
              <a:rPr lang="nl-NL" dirty="0">
                <a:solidFill>
                  <a:srgbClr val="C00000"/>
                </a:solidFill>
              </a:rPr>
              <a:t> </a:t>
            </a:r>
            <a:r>
              <a:rPr lang="nl-NL" dirty="0" err="1">
                <a:solidFill>
                  <a:srgbClr val="C00000"/>
                </a:solidFill>
              </a:rPr>
              <a:t>to</a:t>
            </a:r>
            <a:r>
              <a:rPr lang="nl-NL" dirty="0">
                <a:solidFill>
                  <a:srgbClr val="C00000"/>
                </a:solidFill>
              </a:rPr>
              <a:t> these new </a:t>
            </a:r>
            <a:r>
              <a:rPr lang="nl-NL" dirty="0" smtClean="0">
                <a:solidFill>
                  <a:srgbClr val="C00000"/>
                </a:solidFill>
              </a:rPr>
              <a:t>features?</a:t>
            </a:r>
          </a:p>
          <a:p>
            <a:pPr marL="342900" lvl="1" indent="-342900">
              <a:spcBef>
                <a:spcPct val="40000"/>
              </a:spcBef>
              <a:buFont typeface="Arial" pitchFamily="34" charset="0"/>
              <a:buChar char="•"/>
            </a:pPr>
            <a:endParaRPr lang="nl-NL" dirty="0" smtClean="0">
              <a:solidFill>
                <a:srgbClr val="C00000"/>
              </a:solidFill>
            </a:endParaRPr>
          </a:p>
          <a:p>
            <a:pPr marL="693737" lvl="2" indent="-342900">
              <a:buFont typeface="Arial" pitchFamily="34" charset="0"/>
              <a:buChar char="•"/>
            </a:pPr>
            <a:r>
              <a:rPr lang="nl-NL" sz="1800" dirty="0" smtClean="0">
                <a:solidFill>
                  <a:srgbClr val="002060"/>
                </a:solidFill>
              </a:rPr>
              <a:t>No equivalent </a:t>
            </a:r>
            <a:r>
              <a:rPr lang="nl-NL" sz="1800" dirty="0" err="1" smtClean="0">
                <a:solidFill>
                  <a:srgbClr val="002060"/>
                </a:solidFill>
              </a:rPr>
              <a:t>to</a:t>
            </a:r>
            <a:r>
              <a:rPr lang="nl-NL" sz="1800" dirty="0" smtClean="0">
                <a:solidFill>
                  <a:srgbClr val="002060"/>
                </a:solidFill>
              </a:rPr>
              <a:t> art. 1038a CCP (</a:t>
            </a:r>
            <a:r>
              <a:rPr lang="nl-NL" sz="1800" dirty="0" err="1" smtClean="0">
                <a:solidFill>
                  <a:srgbClr val="002060"/>
                </a:solidFill>
              </a:rPr>
              <a:t>number</a:t>
            </a:r>
            <a:r>
              <a:rPr lang="nl-NL" sz="1800" dirty="0" smtClean="0">
                <a:solidFill>
                  <a:srgbClr val="002060"/>
                </a:solidFill>
              </a:rPr>
              <a:t> of </a:t>
            </a:r>
            <a:r>
              <a:rPr lang="nl-NL" sz="1800" dirty="0" err="1" smtClean="0">
                <a:solidFill>
                  <a:srgbClr val="002060"/>
                </a:solidFill>
              </a:rPr>
              <a:t>written</a:t>
            </a:r>
            <a:r>
              <a:rPr lang="nl-NL" sz="1800" dirty="0" smtClean="0">
                <a:solidFill>
                  <a:srgbClr val="002060"/>
                </a:solidFill>
              </a:rPr>
              <a:t> </a:t>
            </a:r>
            <a:r>
              <a:rPr lang="nl-NL" sz="1800" dirty="0" err="1" smtClean="0">
                <a:solidFill>
                  <a:srgbClr val="002060"/>
                </a:solidFill>
              </a:rPr>
              <a:t>briefs</a:t>
            </a:r>
            <a:r>
              <a:rPr lang="nl-NL" sz="1800" dirty="0" smtClean="0">
                <a:solidFill>
                  <a:srgbClr val="002060"/>
                </a:solidFill>
              </a:rPr>
              <a:t> </a:t>
            </a:r>
            <a:r>
              <a:rPr lang="nl-NL" sz="1800" dirty="0" err="1" smtClean="0">
                <a:solidFill>
                  <a:srgbClr val="002060"/>
                </a:solidFill>
              </a:rPr>
              <a:t>to</a:t>
            </a:r>
            <a:r>
              <a:rPr lang="nl-NL" sz="1800" dirty="0" smtClean="0">
                <a:solidFill>
                  <a:srgbClr val="002060"/>
                </a:solidFill>
              </a:rPr>
              <a:t> </a:t>
            </a:r>
            <a:r>
              <a:rPr lang="nl-NL" sz="1800" dirty="0" err="1" smtClean="0">
                <a:solidFill>
                  <a:srgbClr val="002060"/>
                </a:solidFill>
              </a:rPr>
              <a:t>be</a:t>
            </a:r>
            <a:r>
              <a:rPr lang="nl-NL" sz="1800" dirty="0" smtClean="0">
                <a:solidFill>
                  <a:srgbClr val="002060"/>
                </a:solidFill>
              </a:rPr>
              <a:t> </a:t>
            </a:r>
            <a:r>
              <a:rPr lang="nl-NL" sz="1800" dirty="0" err="1" smtClean="0">
                <a:solidFill>
                  <a:srgbClr val="002060"/>
                </a:solidFill>
              </a:rPr>
              <a:t>submitted</a:t>
            </a:r>
            <a:r>
              <a:rPr lang="nl-NL" sz="1800" dirty="0" smtClean="0">
                <a:solidFill>
                  <a:srgbClr val="002060"/>
                </a:solidFill>
              </a:rPr>
              <a:t>) </a:t>
            </a:r>
            <a:r>
              <a:rPr lang="nl-NL" sz="1800" dirty="0" err="1" smtClean="0">
                <a:solidFill>
                  <a:srgbClr val="002060"/>
                </a:solidFill>
              </a:rPr>
              <a:t>and</a:t>
            </a:r>
            <a:r>
              <a:rPr lang="nl-NL" sz="1800" dirty="0" smtClean="0">
                <a:solidFill>
                  <a:srgbClr val="002060"/>
                </a:solidFill>
              </a:rPr>
              <a:t> art. 1038b CCP (</a:t>
            </a:r>
            <a:r>
              <a:rPr lang="nl-NL" sz="1800" dirty="0" err="1" smtClean="0">
                <a:solidFill>
                  <a:srgbClr val="002060"/>
                </a:solidFill>
              </a:rPr>
              <a:t>oral</a:t>
            </a:r>
            <a:r>
              <a:rPr lang="nl-NL" sz="1800" dirty="0" smtClean="0">
                <a:solidFill>
                  <a:srgbClr val="002060"/>
                </a:solidFill>
              </a:rPr>
              <a:t> </a:t>
            </a:r>
            <a:r>
              <a:rPr lang="nl-NL" sz="1800" dirty="0" err="1" smtClean="0">
                <a:solidFill>
                  <a:srgbClr val="002060"/>
                </a:solidFill>
              </a:rPr>
              <a:t>presentation</a:t>
            </a:r>
            <a:r>
              <a:rPr lang="nl-NL" sz="1800" dirty="0" smtClean="0">
                <a:solidFill>
                  <a:srgbClr val="002060"/>
                </a:solidFill>
              </a:rPr>
              <a:t>) in CCP</a:t>
            </a:r>
          </a:p>
          <a:p>
            <a:pPr marL="1046162" lvl="3" indent="-342900">
              <a:spcBef>
                <a:spcPct val="40000"/>
              </a:spcBef>
              <a:buFont typeface="Wingdings" pitchFamily="2" charset="2"/>
              <a:buChar char="Ø"/>
            </a:pPr>
            <a:r>
              <a:rPr lang="nl-NL" sz="1600" dirty="0" smtClean="0">
                <a:solidFill>
                  <a:srgbClr val="002060"/>
                </a:solidFill>
              </a:rPr>
              <a:t>Art. 1.4 </a:t>
            </a:r>
            <a:r>
              <a:rPr lang="nl-NL" sz="1600" i="1" dirty="0" smtClean="0">
                <a:solidFill>
                  <a:srgbClr val="002060"/>
                </a:solidFill>
              </a:rPr>
              <a:t>Landelijk procesreglement</a:t>
            </a:r>
            <a:r>
              <a:rPr lang="nl-NL" sz="1600" dirty="0" smtClean="0">
                <a:solidFill>
                  <a:srgbClr val="002060"/>
                </a:solidFill>
              </a:rPr>
              <a:t>:  </a:t>
            </a:r>
            <a:r>
              <a:rPr lang="en-US" sz="1600" dirty="0">
                <a:solidFill>
                  <a:srgbClr val="002060"/>
                </a:solidFill>
              </a:rPr>
              <a:t>p</a:t>
            </a:r>
            <a:r>
              <a:rPr lang="en-US" sz="1600" dirty="0" smtClean="0">
                <a:solidFill>
                  <a:srgbClr val="002060"/>
                </a:solidFill>
              </a:rPr>
              <a:t>arties </a:t>
            </a:r>
            <a:r>
              <a:rPr lang="en-US" sz="1600" dirty="0">
                <a:solidFill>
                  <a:srgbClr val="002060"/>
                </a:solidFill>
              </a:rPr>
              <a:t>are bound by the procedures and terms of litigation as provided in these regulations</a:t>
            </a:r>
            <a:r>
              <a:rPr lang="en-US" sz="1600" dirty="0" smtClean="0">
                <a:solidFill>
                  <a:srgbClr val="002060"/>
                </a:solidFill>
              </a:rPr>
              <a:t>, unless </a:t>
            </a:r>
            <a:r>
              <a:rPr lang="en-US" sz="1600" dirty="0">
                <a:solidFill>
                  <a:srgbClr val="002060"/>
                </a:solidFill>
              </a:rPr>
              <a:t>the court allows a deviating </a:t>
            </a:r>
            <a:r>
              <a:rPr lang="en-US" sz="1600" dirty="0" smtClean="0">
                <a:solidFill>
                  <a:srgbClr val="002060"/>
                </a:solidFill>
              </a:rPr>
              <a:t>manner of conducting a case </a:t>
            </a:r>
            <a:r>
              <a:rPr lang="en-US" sz="1600" dirty="0">
                <a:solidFill>
                  <a:srgbClr val="002060"/>
                </a:solidFill>
              </a:rPr>
              <a:t>on their unanimous request that is made ​​prior to the first </a:t>
            </a:r>
            <a:r>
              <a:rPr lang="nl-NL" sz="1600" dirty="0" err="1" smtClean="0">
                <a:solidFill>
                  <a:srgbClr val="002060"/>
                </a:solidFill>
              </a:rPr>
              <a:t>docket</a:t>
            </a:r>
            <a:r>
              <a:rPr lang="nl-NL" sz="1600" dirty="0" smtClean="0">
                <a:solidFill>
                  <a:srgbClr val="002060"/>
                </a:solidFill>
              </a:rPr>
              <a:t> date</a:t>
            </a:r>
          </a:p>
          <a:p>
            <a:pPr marL="693737" lvl="2" indent="-342900">
              <a:spcBef>
                <a:spcPct val="40000"/>
              </a:spcBef>
              <a:buFont typeface="Arial" pitchFamily="34" charset="0"/>
              <a:buChar char="•"/>
            </a:pPr>
            <a:r>
              <a:rPr lang="nl-NL" sz="1800" dirty="0" smtClean="0">
                <a:solidFill>
                  <a:srgbClr val="002060"/>
                </a:solidFill>
              </a:rPr>
              <a:t>Art. 149-207 CCP (</a:t>
            </a:r>
            <a:r>
              <a:rPr lang="nl-NL" sz="1800" dirty="0" err="1" smtClean="0">
                <a:solidFill>
                  <a:srgbClr val="002060"/>
                </a:solidFill>
              </a:rPr>
              <a:t>evidence</a:t>
            </a:r>
            <a:r>
              <a:rPr lang="nl-NL" sz="1800" dirty="0" smtClean="0">
                <a:solidFill>
                  <a:srgbClr val="002060"/>
                </a:solidFill>
              </a:rPr>
              <a:t>); art. 153 CCP: '</a:t>
            </a:r>
            <a:r>
              <a:rPr lang="nl-NL" sz="1800" i="1" dirty="0" smtClean="0">
                <a:solidFill>
                  <a:srgbClr val="002060"/>
                </a:solidFill>
              </a:rPr>
              <a:t>bewijsovereenkomsten</a:t>
            </a:r>
            <a:r>
              <a:rPr lang="nl-NL" sz="1800" dirty="0" smtClean="0">
                <a:solidFill>
                  <a:srgbClr val="002060"/>
                </a:solidFill>
              </a:rPr>
              <a:t>'</a:t>
            </a:r>
          </a:p>
          <a:p>
            <a:pPr marL="693737" lvl="2" indent="-342900">
              <a:spcBef>
                <a:spcPct val="40000"/>
              </a:spcBef>
              <a:buFont typeface="Arial" pitchFamily="34" charset="0"/>
              <a:buChar char="•"/>
            </a:pPr>
            <a:r>
              <a:rPr lang="en-US" sz="1800" dirty="0" smtClean="0">
                <a:solidFill>
                  <a:srgbClr val="002060"/>
                </a:solidFill>
              </a:rPr>
              <a:t>Arbitration will definitely be ahead of Litigation regarding electronic communication</a:t>
            </a:r>
          </a:p>
          <a:p>
            <a:pPr marL="1046162" lvl="3" indent="-342900">
              <a:spcBef>
                <a:spcPct val="40000"/>
              </a:spcBef>
              <a:buFont typeface="Arial" pitchFamily="34" charset="0"/>
              <a:buChar char="•"/>
            </a:pPr>
            <a:r>
              <a:rPr lang="en-US" sz="1800" dirty="0" smtClean="0">
                <a:solidFill>
                  <a:srgbClr val="002060"/>
                </a:solidFill>
              </a:rPr>
              <a:t>Art. 33 CCP provides a limited basis (electronic submission of documents), but hitherto only used in patent cases;</a:t>
            </a:r>
          </a:p>
          <a:p>
            <a:pPr marL="1046162" lvl="3" indent="-342900">
              <a:spcBef>
                <a:spcPct val="40000"/>
              </a:spcBef>
              <a:buFont typeface="Arial" pitchFamily="34" charset="0"/>
              <a:buChar char="•"/>
            </a:pPr>
            <a:r>
              <a:rPr lang="en-US" sz="1800" dirty="0" smtClean="0">
                <a:solidFill>
                  <a:srgbClr val="002060"/>
                </a:solidFill>
              </a:rPr>
              <a:t>No electronic judgments or hearings via videoconferencing</a:t>
            </a:r>
          </a:p>
          <a:p>
            <a:pPr marL="1046162" lvl="3" indent="-342900">
              <a:spcBef>
                <a:spcPct val="40000"/>
              </a:spcBef>
              <a:buFont typeface="Arial" pitchFamily="34" charset="0"/>
              <a:buChar char="•"/>
            </a:pPr>
            <a:endParaRPr lang="nl-NL" sz="1800" dirty="0" smtClean="0">
              <a:solidFill>
                <a:srgbClr val="002060"/>
              </a:solidFill>
            </a:endParaRPr>
          </a:p>
          <a:p>
            <a:pPr marL="693737" lvl="2" indent="-342900">
              <a:spcBef>
                <a:spcPct val="40000"/>
              </a:spcBef>
              <a:buFont typeface="Georgia" pitchFamily="18" charset="0"/>
              <a:buChar char="–"/>
            </a:pPr>
            <a:endParaRPr lang="nl-NL" sz="1800" dirty="0" smtClean="0">
              <a:solidFill>
                <a:srgbClr val="C00000"/>
              </a:solidFill>
            </a:endParaRPr>
          </a:p>
        </p:txBody>
      </p:sp>
    </p:spTree>
    <p:extLst>
      <p:ext uri="{BB962C8B-B14F-4D97-AF65-F5344CB8AC3E}">
        <p14:creationId xmlns:p14="http://schemas.microsoft.com/office/powerpoint/2010/main" val="2985578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rgbClr val="0070C0"/>
                </a:solidFill>
              </a:rPr>
              <a:t>2. </a:t>
            </a:r>
            <a:r>
              <a:rPr lang="en-US" dirty="0" smtClean="0">
                <a:solidFill>
                  <a:srgbClr val="0070C0"/>
                </a:solidFill>
              </a:rPr>
              <a:t>Limitation </a:t>
            </a:r>
            <a:r>
              <a:rPr lang="en-US" dirty="0">
                <a:solidFill>
                  <a:srgbClr val="0070C0"/>
                </a:solidFill>
              </a:rPr>
              <a:t>of </a:t>
            </a:r>
            <a:r>
              <a:rPr lang="en-US" dirty="0" smtClean="0">
                <a:solidFill>
                  <a:srgbClr val="0070C0"/>
                </a:solidFill>
              </a:rPr>
              <a:t>duration annulment proceedings (I)</a:t>
            </a:r>
            <a:endParaRPr lang="nl-NL" dirty="0">
              <a:solidFill>
                <a:srgbClr val="0070C0"/>
              </a:solidFill>
            </a:endParaRPr>
          </a:p>
        </p:txBody>
      </p:sp>
      <p:sp>
        <p:nvSpPr>
          <p:cNvPr id="3" name="Content Placeholder 2"/>
          <p:cNvSpPr>
            <a:spLocks noGrp="1"/>
          </p:cNvSpPr>
          <p:nvPr>
            <p:ph idx="1"/>
          </p:nvPr>
        </p:nvSpPr>
        <p:spPr>
          <a:xfrm>
            <a:off x="467544" y="1916832"/>
            <a:ext cx="8229600" cy="4535487"/>
          </a:xfrm>
        </p:spPr>
        <p:txBody>
          <a:bodyPr/>
          <a:lstStyle/>
          <a:p>
            <a:r>
              <a:rPr lang="nl-NL" dirty="0" err="1" smtClean="0">
                <a:solidFill>
                  <a:schemeClr val="bg1"/>
                </a:solidFill>
              </a:rPr>
              <a:t>Amendments</a:t>
            </a:r>
            <a:r>
              <a:rPr lang="nl-NL" dirty="0" smtClean="0">
                <a:solidFill>
                  <a:schemeClr val="bg1"/>
                </a:solidFill>
              </a:rPr>
              <a:t> in </a:t>
            </a:r>
            <a:r>
              <a:rPr lang="nl-NL" dirty="0" err="1" smtClean="0">
                <a:solidFill>
                  <a:schemeClr val="bg1"/>
                </a:solidFill>
              </a:rPr>
              <a:t>annulment</a:t>
            </a:r>
            <a:r>
              <a:rPr lang="nl-NL" dirty="0" smtClean="0">
                <a:solidFill>
                  <a:schemeClr val="bg1"/>
                </a:solidFill>
              </a:rPr>
              <a:t> </a:t>
            </a:r>
            <a:r>
              <a:rPr lang="nl-NL" dirty="0" err="1" smtClean="0">
                <a:solidFill>
                  <a:schemeClr val="bg1"/>
                </a:solidFill>
              </a:rPr>
              <a:t>proceedings</a:t>
            </a:r>
            <a:r>
              <a:rPr lang="nl-NL" dirty="0" smtClean="0">
                <a:solidFill>
                  <a:schemeClr val="bg1"/>
                </a:solidFill>
              </a:rPr>
              <a:t> </a:t>
            </a:r>
            <a:r>
              <a:rPr lang="nl-NL" dirty="0" err="1" smtClean="0">
                <a:solidFill>
                  <a:schemeClr val="bg1"/>
                </a:solidFill>
              </a:rPr>
              <a:t>before</a:t>
            </a:r>
            <a:r>
              <a:rPr lang="nl-NL" dirty="0" smtClean="0">
                <a:solidFill>
                  <a:schemeClr val="bg1"/>
                </a:solidFill>
              </a:rPr>
              <a:t> the State Courts </a:t>
            </a:r>
          </a:p>
          <a:p>
            <a:pPr marL="342900" indent="-342900">
              <a:buFont typeface="Arial" pitchFamily="34" charset="0"/>
              <a:buChar char="•"/>
            </a:pPr>
            <a:endParaRPr lang="nl-NL" dirty="0" smtClean="0">
              <a:solidFill>
                <a:schemeClr val="bg1"/>
              </a:solidFill>
            </a:endParaRPr>
          </a:p>
          <a:p>
            <a:pPr marL="342900" lvl="2" indent="-342900">
              <a:spcBef>
                <a:spcPct val="40000"/>
              </a:spcBef>
              <a:buFont typeface="Arial" pitchFamily="34" charset="0"/>
              <a:buChar char="•"/>
            </a:pPr>
            <a:r>
              <a:rPr lang="nl-NL" sz="2000" dirty="0" err="1">
                <a:solidFill>
                  <a:srgbClr val="00B0F0"/>
                </a:solidFill>
                <a:ea typeface="+mn-ea"/>
                <a:cs typeface="+mn-cs"/>
              </a:rPr>
              <a:t>Current</a:t>
            </a:r>
            <a:r>
              <a:rPr lang="nl-NL" sz="2000" dirty="0">
                <a:solidFill>
                  <a:srgbClr val="00B0F0"/>
                </a:solidFill>
                <a:ea typeface="+mn-ea"/>
                <a:cs typeface="+mn-cs"/>
              </a:rPr>
              <a:t>:</a:t>
            </a:r>
            <a:r>
              <a:rPr lang="nl-NL" sz="2000" dirty="0">
                <a:solidFill>
                  <a:schemeClr val="bg1"/>
                </a:solidFill>
                <a:ea typeface="+mn-ea"/>
                <a:cs typeface="+mn-cs"/>
              </a:rPr>
              <a:t> </a:t>
            </a:r>
            <a:r>
              <a:rPr lang="nl-NL" sz="2000" dirty="0" err="1">
                <a:solidFill>
                  <a:schemeClr val="bg1"/>
                </a:solidFill>
                <a:ea typeface="+mn-ea"/>
                <a:cs typeface="+mn-cs"/>
              </a:rPr>
              <a:t>two</a:t>
            </a:r>
            <a:r>
              <a:rPr lang="nl-NL" sz="2000" dirty="0">
                <a:solidFill>
                  <a:schemeClr val="bg1"/>
                </a:solidFill>
                <a:ea typeface="+mn-ea"/>
                <a:cs typeface="+mn-cs"/>
              </a:rPr>
              <a:t> </a:t>
            </a:r>
            <a:r>
              <a:rPr lang="nl-NL" sz="2000" dirty="0" err="1">
                <a:solidFill>
                  <a:schemeClr val="bg1"/>
                </a:solidFill>
                <a:ea typeface="+mn-ea"/>
                <a:cs typeface="+mn-cs"/>
              </a:rPr>
              <a:t>fact-finding</a:t>
            </a:r>
            <a:r>
              <a:rPr lang="nl-NL" sz="2000" dirty="0">
                <a:solidFill>
                  <a:schemeClr val="bg1"/>
                </a:solidFill>
                <a:ea typeface="+mn-ea"/>
                <a:cs typeface="+mn-cs"/>
              </a:rPr>
              <a:t> </a:t>
            </a:r>
            <a:r>
              <a:rPr lang="nl-NL" sz="2000" dirty="0" err="1">
                <a:solidFill>
                  <a:schemeClr val="bg1"/>
                </a:solidFill>
                <a:ea typeface="+mn-ea"/>
                <a:cs typeface="+mn-cs"/>
              </a:rPr>
              <a:t>instances</a:t>
            </a:r>
            <a:r>
              <a:rPr lang="nl-NL" sz="2000" dirty="0">
                <a:solidFill>
                  <a:schemeClr val="bg1"/>
                </a:solidFill>
                <a:ea typeface="+mn-ea"/>
                <a:cs typeface="+mn-cs"/>
              </a:rPr>
              <a:t> </a:t>
            </a:r>
            <a:r>
              <a:rPr lang="nl-NL" sz="2000" dirty="0" err="1">
                <a:solidFill>
                  <a:schemeClr val="bg1"/>
                </a:solidFill>
                <a:ea typeface="+mn-ea"/>
                <a:cs typeface="+mn-cs"/>
              </a:rPr>
              <a:t>and</a:t>
            </a:r>
            <a:r>
              <a:rPr lang="nl-NL" sz="2000" dirty="0">
                <a:solidFill>
                  <a:schemeClr val="bg1"/>
                </a:solidFill>
                <a:ea typeface="+mn-ea"/>
                <a:cs typeface="+mn-cs"/>
              </a:rPr>
              <a:t> no </a:t>
            </a:r>
            <a:r>
              <a:rPr lang="nl-NL" sz="2000" dirty="0" smtClean="0">
                <a:solidFill>
                  <a:schemeClr val="bg1"/>
                </a:solidFill>
                <a:ea typeface="+mn-ea"/>
                <a:cs typeface="+mn-cs"/>
              </a:rPr>
              <a:t>explicit option </a:t>
            </a:r>
            <a:r>
              <a:rPr lang="nl-NL" sz="2000" dirty="0" err="1">
                <a:solidFill>
                  <a:schemeClr val="bg1"/>
                </a:solidFill>
                <a:ea typeface="+mn-ea"/>
                <a:cs typeface="+mn-cs"/>
              </a:rPr>
              <a:t>to</a:t>
            </a:r>
            <a:r>
              <a:rPr lang="nl-NL" sz="2000" dirty="0">
                <a:solidFill>
                  <a:schemeClr val="bg1"/>
                </a:solidFill>
                <a:ea typeface="+mn-ea"/>
                <a:cs typeface="+mn-cs"/>
              </a:rPr>
              <a:t> </a:t>
            </a:r>
            <a:r>
              <a:rPr lang="nl-NL" sz="2000" dirty="0" err="1">
                <a:solidFill>
                  <a:schemeClr val="bg1"/>
                </a:solidFill>
                <a:ea typeface="+mn-ea"/>
                <a:cs typeface="+mn-cs"/>
              </a:rPr>
              <a:t>exclude</a:t>
            </a:r>
            <a:r>
              <a:rPr lang="nl-NL" sz="2000" dirty="0">
                <a:solidFill>
                  <a:schemeClr val="bg1"/>
                </a:solidFill>
                <a:ea typeface="+mn-ea"/>
                <a:cs typeface="+mn-cs"/>
              </a:rPr>
              <a:t> appeal in </a:t>
            </a:r>
            <a:r>
              <a:rPr lang="nl-NL" sz="2000" dirty="0" err="1" smtClean="0">
                <a:solidFill>
                  <a:schemeClr val="bg1"/>
                </a:solidFill>
                <a:ea typeface="+mn-ea"/>
                <a:cs typeface="+mn-cs"/>
              </a:rPr>
              <a:t>cassation</a:t>
            </a:r>
            <a:r>
              <a:rPr lang="nl-NL" sz="2000" dirty="0" smtClean="0">
                <a:solidFill>
                  <a:schemeClr val="bg1"/>
                </a:solidFill>
                <a:ea typeface="+mn-ea"/>
                <a:cs typeface="+mn-cs"/>
              </a:rPr>
              <a:t> at the </a:t>
            </a:r>
            <a:r>
              <a:rPr lang="nl-NL" sz="2000" i="1" dirty="0" smtClean="0">
                <a:solidFill>
                  <a:schemeClr val="bg1"/>
                </a:solidFill>
                <a:ea typeface="+mn-ea"/>
                <a:cs typeface="+mn-cs"/>
              </a:rPr>
              <a:t>Hoge Raad</a:t>
            </a:r>
          </a:p>
          <a:p>
            <a:pPr marL="342900" lvl="2" indent="-342900">
              <a:spcBef>
                <a:spcPct val="40000"/>
              </a:spcBef>
              <a:buFont typeface="Arial" pitchFamily="34" charset="0"/>
              <a:buChar char="•"/>
            </a:pPr>
            <a:r>
              <a:rPr lang="nl-NL" sz="2000" dirty="0">
                <a:solidFill>
                  <a:srgbClr val="00B0F0"/>
                </a:solidFill>
                <a:ea typeface="+mn-ea"/>
                <a:cs typeface="+mn-cs"/>
              </a:rPr>
              <a:t>New</a:t>
            </a:r>
            <a:r>
              <a:rPr lang="nl-NL" sz="2000" dirty="0">
                <a:solidFill>
                  <a:schemeClr val="bg1"/>
                </a:solidFill>
                <a:ea typeface="+mn-ea"/>
                <a:cs typeface="+mn-cs"/>
              </a:rPr>
              <a:t>: Court of Appeal </a:t>
            </a:r>
            <a:r>
              <a:rPr lang="nl-NL" sz="2000" dirty="0" err="1" smtClean="0">
                <a:solidFill>
                  <a:schemeClr val="bg1"/>
                </a:solidFill>
                <a:ea typeface="+mn-ea"/>
                <a:cs typeface="+mn-cs"/>
              </a:rPr>
              <a:t>instead</a:t>
            </a:r>
            <a:r>
              <a:rPr lang="nl-NL" sz="2000" dirty="0" smtClean="0">
                <a:solidFill>
                  <a:schemeClr val="bg1"/>
                </a:solidFill>
                <a:ea typeface="+mn-ea"/>
                <a:cs typeface="+mn-cs"/>
              </a:rPr>
              <a:t> </a:t>
            </a:r>
            <a:r>
              <a:rPr lang="nl-NL" sz="2000" dirty="0">
                <a:solidFill>
                  <a:schemeClr val="bg1"/>
                </a:solidFill>
                <a:ea typeface="+mn-ea"/>
                <a:cs typeface="+mn-cs"/>
              </a:rPr>
              <a:t>of District Court (</a:t>
            </a:r>
            <a:r>
              <a:rPr lang="nl-NL" sz="2000" dirty="0" err="1">
                <a:solidFill>
                  <a:schemeClr val="bg1"/>
                </a:solidFill>
                <a:ea typeface="+mn-ea"/>
                <a:cs typeface="+mn-cs"/>
              </a:rPr>
              <a:t>article</a:t>
            </a:r>
            <a:r>
              <a:rPr lang="nl-NL" sz="2000" dirty="0">
                <a:solidFill>
                  <a:schemeClr val="bg1"/>
                </a:solidFill>
                <a:ea typeface="+mn-ea"/>
                <a:cs typeface="+mn-cs"/>
              </a:rPr>
              <a:t> 1064a </a:t>
            </a:r>
            <a:r>
              <a:rPr lang="nl-NL" sz="2000" dirty="0" smtClean="0">
                <a:solidFill>
                  <a:schemeClr val="bg1"/>
                </a:solidFill>
                <a:ea typeface="+mn-ea"/>
                <a:cs typeface="+mn-cs"/>
              </a:rPr>
              <a:t>CCP) as:</a:t>
            </a:r>
            <a:endParaRPr lang="nl-NL" sz="2000" dirty="0">
              <a:solidFill>
                <a:schemeClr val="bg1"/>
              </a:solidFill>
              <a:ea typeface="+mn-ea"/>
              <a:cs typeface="+mn-cs"/>
            </a:endParaRPr>
          </a:p>
          <a:p>
            <a:pPr marL="1047750" lvl="3" indent="-342900">
              <a:buFont typeface="Courier New" pitchFamily="49" charset="0"/>
              <a:buChar char="o"/>
            </a:pPr>
            <a:r>
              <a:rPr lang="nl-NL" sz="2000" dirty="0" smtClean="0">
                <a:solidFill>
                  <a:schemeClr val="bg1"/>
                </a:solidFill>
              </a:rPr>
              <a:t>first </a:t>
            </a:r>
            <a:r>
              <a:rPr lang="nl-NL" sz="2000" dirty="0" err="1" smtClean="0">
                <a:solidFill>
                  <a:schemeClr val="bg1"/>
                </a:solidFill>
              </a:rPr>
              <a:t>and</a:t>
            </a:r>
            <a:r>
              <a:rPr lang="nl-NL" sz="2000" dirty="0" smtClean="0">
                <a:solidFill>
                  <a:schemeClr val="bg1"/>
                </a:solidFill>
              </a:rPr>
              <a:t> </a:t>
            </a:r>
            <a:r>
              <a:rPr lang="nl-NL" sz="2000" dirty="0" err="1" smtClean="0">
                <a:solidFill>
                  <a:schemeClr val="bg1"/>
                </a:solidFill>
              </a:rPr>
              <a:t>only</a:t>
            </a:r>
            <a:r>
              <a:rPr lang="nl-NL" sz="2000" dirty="0" smtClean="0">
                <a:solidFill>
                  <a:schemeClr val="bg1"/>
                </a:solidFill>
              </a:rPr>
              <a:t> </a:t>
            </a:r>
            <a:r>
              <a:rPr lang="nl-NL" sz="2000" dirty="0" err="1" smtClean="0">
                <a:solidFill>
                  <a:schemeClr val="bg1"/>
                </a:solidFill>
              </a:rPr>
              <a:t>fact-finding</a:t>
            </a:r>
            <a:r>
              <a:rPr lang="nl-NL" sz="2000" dirty="0" smtClean="0">
                <a:solidFill>
                  <a:schemeClr val="bg1"/>
                </a:solidFill>
              </a:rPr>
              <a:t> </a:t>
            </a:r>
            <a:r>
              <a:rPr lang="nl-NL" sz="2000" dirty="0" err="1" smtClean="0">
                <a:solidFill>
                  <a:schemeClr val="bg1"/>
                </a:solidFill>
              </a:rPr>
              <a:t>instance</a:t>
            </a:r>
            <a:r>
              <a:rPr lang="nl-NL" sz="2000" dirty="0" smtClean="0">
                <a:solidFill>
                  <a:schemeClr val="bg1"/>
                </a:solidFill>
              </a:rPr>
              <a:t> ('</a:t>
            </a:r>
            <a:r>
              <a:rPr lang="nl-NL" sz="2000" i="1" dirty="0" smtClean="0">
                <a:solidFill>
                  <a:schemeClr val="bg1"/>
                </a:solidFill>
              </a:rPr>
              <a:t>feitelijke instantie</a:t>
            </a:r>
            <a:r>
              <a:rPr lang="nl-NL" sz="2000" dirty="0">
                <a:solidFill>
                  <a:schemeClr val="bg1"/>
                </a:solidFill>
              </a:rPr>
              <a:t>'</a:t>
            </a:r>
            <a:r>
              <a:rPr lang="nl-NL" sz="2000" dirty="0" smtClean="0">
                <a:solidFill>
                  <a:schemeClr val="bg1"/>
                </a:solidFill>
              </a:rPr>
              <a:t>)  </a:t>
            </a:r>
            <a:r>
              <a:rPr lang="nl-NL" sz="2000" dirty="0" err="1" smtClean="0">
                <a:solidFill>
                  <a:schemeClr val="bg1"/>
                </a:solidFill>
              </a:rPr>
              <a:t>instead</a:t>
            </a:r>
            <a:r>
              <a:rPr lang="nl-NL" sz="2000" dirty="0" smtClean="0">
                <a:solidFill>
                  <a:schemeClr val="bg1"/>
                </a:solidFill>
              </a:rPr>
              <a:t> of 2 (</a:t>
            </a:r>
            <a:r>
              <a:rPr lang="nl-NL" sz="2000" dirty="0" err="1" smtClean="0">
                <a:solidFill>
                  <a:schemeClr val="bg1"/>
                </a:solidFill>
              </a:rPr>
              <a:t>saves</a:t>
            </a:r>
            <a:r>
              <a:rPr lang="nl-NL" sz="2000" dirty="0" smtClean="0">
                <a:solidFill>
                  <a:schemeClr val="bg1"/>
                </a:solidFill>
              </a:rPr>
              <a:t> </a:t>
            </a:r>
            <a:r>
              <a:rPr lang="nl-NL" sz="2000" dirty="0" err="1" smtClean="0">
                <a:solidFill>
                  <a:schemeClr val="bg1"/>
                </a:solidFill>
              </a:rPr>
              <a:t>both</a:t>
            </a:r>
            <a:r>
              <a:rPr lang="nl-NL" sz="2000" dirty="0" smtClean="0">
                <a:solidFill>
                  <a:schemeClr val="bg1"/>
                </a:solidFill>
              </a:rPr>
              <a:t> time </a:t>
            </a:r>
            <a:r>
              <a:rPr lang="nl-NL" sz="2000" dirty="0" err="1" smtClean="0">
                <a:solidFill>
                  <a:schemeClr val="bg1"/>
                </a:solidFill>
              </a:rPr>
              <a:t>and</a:t>
            </a:r>
            <a:r>
              <a:rPr lang="nl-NL" sz="2000" dirty="0" smtClean="0">
                <a:solidFill>
                  <a:schemeClr val="bg1"/>
                </a:solidFill>
              </a:rPr>
              <a:t> money, but </a:t>
            </a:r>
            <a:r>
              <a:rPr lang="nl-NL" sz="2000" dirty="0" err="1" smtClean="0">
                <a:solidFill>
                  <a:schemeClr val="bg1"/>
                </a:solidFill>
              </a:rPr>
              <a:t>some</a:t>
            </a:r>
            <a:r>
              <a:rPr lang="nl-NL" sz="2000" dirty="0" smtClean="0">
                <a:solidFill>
                  <a:schemeClr val="bg1"/>
                </a:solidFill>
              </a:rPr>
              <a:t> are </a:t>
            </a:r>
            <a:r>
              <a:rPr lang="nl-NL" sz="2000" dirty="0" err="1" smtClean="0">
                <a:solidFill>
                  <a:schemeClr val="bg1"/>
                </a:solidFill>
              </a:rPr>
              <a:t>critical</a:t>
            </a:r>
            <a:r>
              <a:rPr lang="nl-NL" sz="2000" dirty="0" smtClean="0">
                <a:solidFill>
                  <a:schemeClr val="bg1"/>
                </a:solidFill>
              </a:rPr>
              <a:t>)</a:t>
            </a:r>
          </a:p>
          <a:p>
            <a:pPr marL="1047750" lvl="3" indent="-342900">
              <a:buFont typeface="Courier New" pitchFamily="49" charset="0"/>
              <a:buChar char="o"/>
            </a:pPr>
            <a:r>
              <a:rPr lang="nl-NL" sz="2000" dirty="0" smtClean="0">
                <a:solidFill>
                  <a:schemeClr val="bg1"/>
                </a:solidFill>
              </a:rPr>
              <a:t>option </a:t>
            </a:r>
            <a:r>
              <a:rPr lang="nl-NL" sz="2000" dirty="0" err="1" smtClean="0">
                <a:solidFill>
                  <a:schemeClr val="bg1"/>
                </a:solidFill>
              </a:rPr>
              <a:t>for</a:t>
            </a:r>
            <a:r>
              <a:rPr lang="nl-NL" sz="2000" dirty="0" smtClean="0">
                <a:solidFill>
                  <a:schemeClr val="bg1"/>
                </a:solidFill>
              </a:rPr>
              <a:t> appeal in </a:t>
            </a:r>
            <a:r>
              <a:rPr lang="nl-NL" sz="2000" dirty="0" err="1" smtClean="0">
                <a:solidFill>
                  <a:schemeClr val="bg1"/>
                </a:solidFill>
              </a:rPr>
              <a:t>cassation</a:t>
            </a:r>
            <a:r>
              <a:rPr lang="nl-NL" sz="2000" dirty="0" smtClean="0">
                <a:solidFill>
                  <a:schemeClr val="bg1"/>
                </a:solidFill>
              </a:rPr>
              <a:t> at the </a:t>
            </a:r>
            <a:r>
              <a:rPr lang="nl-NL" sz="2000" i="1" dirty="0" smtClean="0">
                <a:solidFill>
                  <a:schemeClr val="bg1"/>
                </a:solidFill>
              </a:rPr>
              <a:t>Hoge Raad</a:t>
            </a:r>
            <a:r>
              <a:rPr lang="nl-NL" sz="2000" dirty="0" smtClean="0">
                <a:solidFill>
                  <a:schemeClr val="bg1"/>
                </a:solidFill>
              </a:rPr>
              <a:t>, </a:t>
            </a:r>
            <a:r>
              <a:rPr lang="nl-NL" sz="2000" dirty="0" err="1" smtClean="0">
                <a:solidFill>
                  <a:schemeClr val="bg1"/>
                </a:solidFill>
              </a:rPr>
              <a:t>unless</a:t>
            </a:r>
            <a:r>
              <a:rPr lang="nl-NL" sz="2000" dirty="0" smtClean="0">
                <a:solidFill>
                  <a:schemeClr val="bg1"/>
                </a:solidFill>
              </a:rPr>
              <a:t> </a:t>
            </a:r>
            <a:r>
              <a:rPr lang="nl-NL" sz="2000" dirty="0" err="1" smtClean="0">
                <a:solidFill>
                  <a:schemeClr val="bg1"/>
                </a:solidFill>
              </a:rPr>
              <a:t>excluded</a:t>
            </a:r>
            <a:r>
              <a:rPr lang="nl-NL" sz="2000" dirty="0" smtClean="0">
                <a:solidFill>
                  <a:schemeClr val="bg1"/>
                </a:solidFill>
              </a:rPr>
              <a:t> </a:t>
            </a:r>
            <a:r>
              <a:rPr lang="nl-NL" sz="2000" dirty="0" err="1" smtClean="0">
                <a:solidFill>
                  <a:schemeClr val="bg1"/>
                </a:solidFill>
              </a:rPr>
              <a:t>by</a:t>
            </a:r>
            <a:r>
              <a:rPr lang="nl-NL" sz="2000" dirty="0" smtClean="0">
                <a:solidFill>
                  <a:schemeClr val="bg1"/>
                </a:solidFill>
              </a:rPr>
              <a:t> the </a:t>
            </a:r>
            <a:r>
              <a:rPr lang="nl-NL" sz="2000" dirty="0" err="1" smtClean="0">
                <a:solidFill>
                  <a:schemeClr val="bg1"/>
                </a:solidFill>
              </a:rPr>
              <a:t>parties</a:t>
            </a:r>
            <a:endParaRPr lang="nl-NL" sz="2000" dirty="0" smtClean="0">
              <a:solidFill>
                <a:schemeClr val="bg1"/>
              </a:solidFill>
            </a:endParaRPr>
          </a:p>
          <a:p>
            <a:pPr lvl="3" indent="0">
              <a:buNone/>
            </a:pPr>
            <a:endParaRPr lang="nl-NL" sz="1600" dirty="0" smtClean="0">
              <a:solidFill>
                <a:schemeClr val="bg1"/>
              </a:solidFill>
            </a:endParaRPr>
          </a:p>
          <a:p>
            <a:pPr marL="344488" lvl="1" indent="-342900">
              <a:buFont typeface="Wingdings" pitchFamily="2" charset="2"/>
              <a:buChar char="Ø"/>
            </a:pPr>
            <a:endParaRPr lang="nl-NL" sz="1600" dirty="0">
              <a:solidFill>
                <a:schemeClr val="bg1"/>
              </a:solidFill>
            </a:endParaRPr>
          </a:p>
        </p:txBody>
      </p:sp>
    </p:spTree>
    <p:extLst>
      <p:ext uri="{BB962C8B-B14F-4D97-AF65-F5344CB8AC3E}">
        <p14:creationId xmlns:p14="http://schemas.microsoft.com/office/powerpoint/2010/main" val="1493180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2. </a:t>
            </a:r>
            <a:r>
              <a:rPr lang="en-US" dirty="0">
                <a:solidFill>
                  <a:srgbClr val="0070C0"/>
                </a:solidFill>
              </a:rPr>
              <a:t>Limitation of the length of annulment proceedings (</a:t>
            </a:r>
            <a:r>
              <a:rPr lang="en-US" dirty="0" smtClean="0">
                <a:solidFill>
                  <a:srgbClr val="0070C0"/>
                </a:solidFill>
              </a:rPr>
              <a:t>II)</a:t>
            </a:r>
            <a:endParaRPr lang="nl-NL" dirty="0">
              <a:solidFill>
                <a:srgbClr val="0070C0"/>
              </a:solidFill>
            </a:endParaRPr>
          </a:p>
        </p:txBody>
      </p:sp>
      <p:sp>
        <p:nvSpPr>
          <p:cNvPr id="3" name="Content Placeholder 2"/>
          <p:cNvSpPr>
            <a:spLocks noGrp="1"/>
          </p:cNvSpPr>
          <p:nvPr>
            <p:ph idx="1"/>
          </p:nvPr>
        </p:nvSpPr>
        <p:spPr>
          <a:xfrm>
            <a:off x="467544" y="1772816"/>
            <a:ext cx="8229600" cy="4535487"/>
          </a:xfrm>
        </p:spPr>
        <p:txBody>
          <a:bodyPr/>
          <a:lstStyle/>
          <a:p>
            <a:r>
              <a:rPr lang="en-GB" dirty="0" smtClean="0">
                <a:solidFill>
                  <a:srgbClr val="C00000"/>
                </a:solidFill>
              </a:rPr>
              <a:t>How </a:t>
            </a:r>
            <a:r>
              <a:rPr lang="en-GB" dirty="0">
                <a:solidFill>
                  <a:srgbClr val="C00000"/>
                </a:solidFill>
              </a:rPr>
              <a:t>do these new rules compare to the length of </a:t>
            </a:r>
            <a:r>
              <a:rPr lang="en-GB" dirty="0" smtClean="0">
                <a:solidFill>
                  <a:srgbClr val="C00000"/>
                </a:solidFill>
              </a:rPr>
              <a:t>Litigation</a:t>
            </a:r>
            <a:r>
              <a:rPr lang="en-GB" dirty="0">
                <a:solidFill>
                  <a:srgbClr val="C00000"/>
                </a:solidFill>
              </a:rPr>
              <a:t>?</a:t>
            </a:r>
          </a:p>
          <a:p>
            <a:pPr marL="342900" indent="-342900">
              <a:buFont typeface="Arial" pitchFamily="34" charset="0"/>
              <a:buChar char="•"/>
            </a:pPr>
            <a:endParaRPr lang="en-GB" i="1" dirty="0" smtClean="0">
              <a:solidFill>
                <a:srgbClr val="C00000"/>
              </a:solidFill>
            </a:endParaRPr>
          </a:p>
          <a:p>
            <a:pPr marL="342900" lvl="2" indent="-342900">
              <a:spcBef>
                <a:spcPct val="40000"/>
              </a:spcBef>
              <a:buFont typeface="Arial" pitchFamily="34" charset="0"/>
              <a:buChar char="•"/>
            </a:pPr>
            <a:r>
              <a:rPr lang="en-GB" dirty="0">
                <a:solidFill>
                  <a:schemeClr val="bg1"/>
                </a:solidFill>
                <a:ea typeface="+mn-ea"/>
                <a:cs typeface="+mn-cs"/>
              </a:rPr>
              <a:t>Current </a:t>
            </a:r>
            <a:r>
              <a:rPr lang="en-GB" dirty="0" smtClean="0">
                <a:solidFill>
                  <a:schemeClr val="bg1"/>
                </a:solidFill>
                <a:ea typeface="+mn-ea"/>
                <a:cs typeface="+mn-cs"/>
              </a:rPr>
              <a:t>number </a:t>
            </a:r>
            <a:r>
              <a:rPr lang="en-GB" dirty="0">
                <a:solidFill>
                  <a:schemeClr val="bg1"/>
                </a:solidFill>
                <a:ea typeface="+mn-ea"/>
                <a:cs typeface="+mn-cs"/>
              </a:rPr>
              <a:t>of instances: </a:t>
            </a:r>
          </a:p>
          <a:p>
            <a:pPr marL="717550" lvl="4" indent="-342900">
              <a:spcBef>
                <a:spcPct val="40000"/>
              </a:spcBef>
              <a:buFont typeface="Courier New" pitchFamily="49" charset="0"/>
              <a:buChar char="o"/>
            </a:pPr>
            <a:r>
              <a:rPr lang="en-GB" sz="1800" dirty="0" smtClean="0">
                <a:solidFill>
                  <a:srgbClr val="00B0F0"/>
                </a:solidFill>
                <a:ea typeface="+mn-ea"/>
                <a:cs typeface="+mn-cs"/>
              </a:rPr>
              <a:t>Arbitration:</a:t>
            </a:r>
            <a:r>
              <a:rPr lang="en-GB" sz="1800" dirty="0" smtClean="0">
                <a:solidFill>
                  <a:schemeClr val="bg1"/>
                </a:solidFill>
                <a:ea typeface="+mn-ea"/>
                <a:cs typeface="+mn-cs"/>
              </a:rPr>
              <a:t> 1 (or 2, if appeal is agreed upon) </a:t>
            </a:r>
            <a:r>
              <a:rPr lang="en-GB" sz="1800" dirty="0">
                <a:solidFill>
                  <a:schemeClr val="bg1"/>
                </a:solidFill>
                <a:ea typeface="+mn-ea"/>
                <a:cs typeface="+mn-cs"/>
              </a:rPr>
              <a:t>plus 3 </a:t>
            </a:r>
            <a:r>
              <a:rPr lang="en-GB" sz="1800" dirty="0" smtClean="0">
                <a:solidFill>
                  <a:schemeClr val="bg1"/>
                </a:solidFill>
                <a:ea typeface="+mn-ea"/>
                <a:cs typeface="+mn-cs"/>
              </a:rPr>
              <a:t>instances (annulment proceedings; </a:t>
            </a:r>
            <a:r>
              <a:rPr lang="en-GB" sz="1800" dirty="0" smtClean="0">
                <a:solidFill>
                  <a:schemeClr val="bg1"/>
                </a:solidFill>
              </a:rPr>
              <a:t>option </a:t>
            </a:r>
            <a:r>
              <a:rPr lang="en-GB" sz="1800" dirty="0">
                <a:solidFill>
                  <a:schemeClr val="bg1"/>
                </a:solidFill>
              </a:rPr>
              <a:t>of '</a:t>
            </a:r>
            <a:r>
              <a:rPr lang="en-GB" sz="1800" i="1" dirty="0" err="1">
                <a:solidFill>
                  <a:schemeClr val="bg1"/>
                </a:solidFill>
              </a:rPr>
              <a:t>prorogatie</a:t>
            </a:r>
            <a:r>
              <a:rPr lang="en-GB" sz="1800" dirty="0">
                <a:solidFill>
                  <a:schemeClr val="bg1"/>
                </a:solidFill>
              </a:rPr>
              <a:t>'/'</a:t>
            </a:r>
            <a:r>
              <a:rPr lang="en-GB" sz="1800" i="1" dirty="0" err="1">
                <a:solidFill>
                  <a:schemeClr val="bg1"/>
                </a:solidFill>
              </a:rPr>
              <a:t>sprongcassatie</a:t>
            </a:r>
            <a:r>
              <a:rPr lang="en-GB" sz="1800" dirty="0">
                <a:solidFill>
                  <a:schemeClr val="bg1"/>
                </a:solidFill>
              </a:rPr>
              <a:t>': art. 96 and 329 CCP)</a:t>
            </a:r>
          </a:p>
          <a:p>
            <a:pPr marL="717550" lvl="4" indent="-342900">
              <a:spcBef>
                <a:spcPct val="40000"/>
              </a:spcBef>
              <a:buFont typeface="Courier New" pitchFamily="49" charset="0"/>
              <a:buChar char="o"/>
            </a:pPr>
            <a:r>
              <a:rPr lang="en-GB" sz="1800" dirty="0" smtClean="0">
                <a:solidFill>
                  <a:srgbClr val="C00000"/>
                </a:solidFill>
                <a:ea typeface="+mn-ea"/>
                <a:cs typeface="+mn-cs"/>
              </a:rPr>
              <a:t>Litigation</a:t>
            </a:r>
            <a:r>
              <a:rPr lang="en-GB" sz="1800" dirty="0">
                <a:solidFill>
                  <a:schemeClr val="bg1"/>
                </a:solidFill>
                <a:ea typeface="+mn-ea"/>
                <a:cs typeface="+mn-cs"/>
              </a:rPr>
              <a:t>: 3 instances </a:t>
            </a:r>
            <a:r>
              <a:rPr lang="en-GB" sz="1800" dirty="0" smtClean="0">
                <a:solidFill>
                  <a:schemeClr val="bg1"/>
                </a:solidFill>
                <a:ea typeface="+mn-ea"/>
                <a:cs typeface="+mn-cs"/>
              </a:rPr>
              <a:t>(option of </a:t>
            </a:r>
            <a:r>
              <a:rPr lang="en-GB" sz="1800" dirty="0">
                <a:solidFill>
                  <a:schemeClr val="bg1"/>
                </a:solidFill>
                <a:ea typeface="+mn-ea"/>
                <a:cs typeface="+mn-cs"/>
              </a:rPr>
              <a:t>'</a:t>
            </a:r>
            <a:r>
              <a:rPr lang="en-GB" sz="1800" i="1" dirty="0" err="1">
                <a:solidFill>
                  <a:schemeClr val="bg1"/>
                </a:solidFill>
                <a:ea typeface="+mn-ea"/>
                <a:cs typeface="+mn-cs"/>
              </a:rPr>
              <a:t>prorogatie</a:t>
            </a:r>
            <a:r>
              <a:rPr lang="en-GB" sz="1800" dirty="0" smtClean="0">
                <a:solidFill>
                  <a:schemeClr val="bg1"/>
                </a:solidFill>
                <a:ea typeface="+mn-ea"/>
                <a:cs typeface="+mn-cs"/>
              </a:rPr>
              <a:t>'/'</a:t>
            </a:r>
            <a:r>
              <a:rPr lang="en-GB" sz="1800" i="1" dirty="0" err="1" smtClean="0">
                <a:solidFill>
                  <a:schemeClr val="bg1"/>
                </a:solidFill>
                <a:ea typeface="+mn-ea"/>
                <a:cs typeface="+mn-cs"/>
              </a:rPr>
              <a:t>sprongcassatie</a:t>
            </a:r>
            <a:r>
              <a:rPr lang="en-GB" sz="1800" dirty="0" smtClean="0">
                <a:solidFill>
                  <a:schemeClr val="bg1"/>
                </a:solidFill>
                <a:ea typeface="+mn-ea"/>
                <a:cs typeface="+mn-cs"/>
              </a:rPr>
              <a:t>'</a:t>
            </a:r>
            <a:endParaRPr lang="en-GB" sz="1800" dirty="0">
              <a:solidFill>
                <a:schemeClr val="bg1"/>
              </a:solidFill>
              <a:ea typeface="+mn-ea"/>
              <a:cs typeface="+mn-cs"/>
            </a:endParaRPr>
          </a:p>
          <a:p>
            <a:pPr marL="342900" lvl="2" indent="-342900">
              <a:spcBef>
                <a:spcPct val="40000"/>
              </a:spcBef>
              <a:buFont typeface="Arial" pitchFamily="34" charset="0"/>
              <a:buChar char="•"/>
            </a:pPr>
            <a:r>
              <a:rPr lang="en-GB" dirty="0">
                <a:solidFill>
                  <a:schemeClr val="bg1"/>
                </a:solidFill>
                <a:ea typeface="+mn-ea"/>
                <a:cs typeface="+mn-cs"/>
              </a:rPr>
              <a:t>New </a:t>
            </a:r>
            <a:r>
              <a:rPr lang="en-GB" dirty="0" smtClean="0">
                <a:solidFill>
                  <a:schemeClr val="bg1"/>
                </a:solidFill>
                <a:ea typeface="+mn-ea"/>
                <a:cs typeface="+mn-cs"/>
              </a:rPr>
              <a:t>number </a:t>
            </a:r>
            <a:r>
              <a:rPr lang="en-GB" dirty="0">
                <a:solidFill>
                  <a:schemeClr val="bg1"/>
                </a:solidFill>
                <a:ea typeface="+mn-ea"/>
                <a:cs typeface="+mn-cs"/>
              </a:rPr>
              <a:t>of instances:</a:t>
            </a:r>
          </a:p>
          <a:p>
            <a:pPr marL="717550" lvl="4" indent="-342900">
              <a:spcBef>
                <a:spcPct val="40000"/>
              </a:spcBef>
              <a:buFont typeface="Courier New" pitchFamily="49" charset="0"/>
              <a:buChar char="o"/>
            </a:pPr>
            <a:r>
              <a:rPr lang="en-GB" sz="1800" dirty="0" smtClean="0">
                <a:solidFill>
                  <a:srgbClr val="00B0F0"/>
                </a:solidFill>
                <a:ea typeface="+mn-ea"/>
                <a:cs typeface="+mn-cs"/>
              </a:rPr>
              <a:t>Arbitration</a:t>
            </a:r>
            <a:r>
              <a:rPr lang="en-GB" sz="1800" dirty="0" smtClean="0">
                <a:solidFill>
                  <a:schemeClr val="bg1"/>
                </a:solidFill>
                <a:ea typeface="+mn-ea"/>
                <a:cs typeface="+mn-cs"/>
              </a:rPr>
              <a:t>; 1 (or </a:t>
            </a:r>
            <a:r>
              <a:rPr lang="en-GB" sz="1800" dirty="0">
                <a:solidFill>
                  <a:schemeClr val="bg1"/>
                </a:solidFill>
                <a:ea typeface="+mn-ea"/>
                <a:cs typeface="+mn-cs"/>
              </a:rPr>
              <a:t>2) plus 1 or 2 (annulment </a:t>
            </a:r>
            <a:r>
              <a:rPr lang="en-GB" sz="1800" dirty="0" smtClean="0">
                <a:solidFill>
                  <a:schemeClr val="bg1"/>
                </a:solidFill>
                <a:ea typeface="+mn-ea"/>
                <a:cs typeface="+mn-cs"/>
              </a:rPr>
              <a:t>proceedings; </a:t>
            </a:r>
            <a:r>
              <a:rPr lang="en-GB" sz="1800" dirty="0">
                <a:solidFill>
                  <a:schemeClr val="bg1"/>
                </a:solidFill>
              </a:rPr>
              <a:t>option of '</a:t>
            </a:r>
            <a:r>
              <a:rPr lang="en-GB" sz="1800" i="1" dirty="0" err="1">
                <a:solidFill>
                  <a:schemeClr val="bg1"/>
                </a:solidFill>
              </a:rPr>
              <a:t>prorogatie</a:t>
            </a:r>
            <a:r>
              <a:rPr lang="en-GB" sz="1800" dirty="0">
                <a:solidFill>
                  <a:schemeClr val="bg1"/>
                </a:solidFill>
              </a:rPr>
              <a:t>'/</a:t>
            </a:r>
            <a:r>
              <a:rPr lang="en-GB" sz="1800" dirty="0" smtClean="0">
                <a:solidFill>
                  <a:schemeClr val="bg1"/>
                </a:solidFill>
              </a:rPr>
              <a:t>'</a:t>
            </a:r>
            <a:r>
              <a:rPr lang="en-GB" sz="1800" i="1" dirty="0" err="1" smtClean="0">
                <a:solidFill>
                  <a:schemeClr val="bg1"/>
                </a:solidFill>
              </a:rPr>
              <a:t>sprongcassatie</a:t>
            </a:r>
            <a:r>
              <a:rPr lang="en-GB" sz="1800" i="1" dirty="0" smtClean="0">
                <a:solidFill>
                  <a:schemeClr val="bg1"/>
                </a:solidFill>
              </a:rPr>
              <a:t>'</a:t>
            </a:r>
            <a:r>
              <a:rPr lang="en-GB" sz="1800" dirty="0" smtClean="0">
                <a:solidFill>
                  <a:schemeClr val="bg1"/>
                </a:solidFill>
                <a:ea typeface="+mn-ea"/>
                <a:cs typeface="+mn-cs"/>
              </a:rPr>
              <a:t>)</a:t>
            </a:r>
            <a:endParaRPr lang="en-GB" sz="1800" dirty="0">
              <a:solidFill>
                <a:schemeClr val="bg1"/>
              </a:solidFill>
              <a:ea typeface="+mn-ea"/>
              <a:cs typeface="+mn-cs"/>
            </a:endParaRPr>
          </a:p>
          <a:p>
            <a:pPr marL="717550" lvl="4" indent="-342900">
              <a:spcBef>
                <a:spcPct val="40000"/>
              </a:spcBef>
              <a:buFont typeface="Courier New" pitchFamily="49" charset="0"/>
              <a:buChar char="o"/>
            </a:pPr>
            <a:r>
              <a:rPr lang="en-GB" sz="1800" dirty="0" smtClean="0">
                <a:solidFill>
                  <a:srgbClr val="C00000"/>
                </a:solidFill>
                <a:ea typeface="+mn-ea"/>
                <a:cs typeface="+mn-cs"/>
              </a:rPr>
              <a:t>Litigation</a:t>
            </a:r>
            <a:r>
              <a:rPr lang="en-GB" sz="1800" dirty="0" smtClean="0">
                <a:solidFill>
                  <a:schemeClr val="bg1"/>
                </a:solidFill>
                <a:ea typeface="+mn-ea"/>
                <a:cs typeface="+mn-cs"/>
              </a:rPr>
              <a:t>: no changes</a:t>
            </a:r>
          </a:p>
          <a:p>
            <a:pPr marL="342900" indent="-342900">
              <a:buFont typeface="Arial" pitchFamily="34" charset="0"/>
              <a:buChar char="•"/>
            </a:pPr>
            <a:endParaRPr lang="en-GB" sz="1800" dirty="0">
              <a:solidFill>
                <a:schemeClr val="bg1"/>
              </a:solidFill>
            </a:endParaRPr>
          </a:p>
        </p:txBody>
      </p:sp>
    </p:spTree>
    <p:extLst>
      <p:ext uri="{BB962C8B-B14F-4D97-AF65-F5344CB8AC3E}">
        <p14:creationId xmlns:p14="http://schemas.microsoft.com/office/powerpoint/2010/main" val="3055847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2. </a:t>
            </a:r>
            <a:r>
              <a:rPr lang="en-US" dirty="0">
                <a:solidFill>
                  <a:srgbClr val="0070C0"/>
                </a:solidFill>
              </a:rPr>
              <a:t>Limitation of the length of annulment proceedings (</a:t>
            </a:r>
            <a:r>
              <a:rPr lang="en-US" dirty="0" smtClean="0">
                <a:solidFill>
                  <a:srgbClr val="0070C0"/>
                </a:solidFill>
              </a:rPr>
              <a:t>III)</a:t>
            </a:r>
            <a:endParaRPr lang="nl-NL" dirty="0">
              <a:solidFill>
                <a:srgbClr val="0070C0"/>
              </a:solidFill>
            </a:endParaRPr>
          </a:p>
        </p:txBody>
      </p:sp>
      <p:sp>
        <p:nvSpPr>
          <p:cNvPr id="3" name="Content Placeholder 2"/>
          <p:cNvSpPr>
            <a:spLocks noGrp="1"/>
          </p:cNvSpPr>
          <p:nvPr>
            <p:ph idx="1"/>
          </p:nvPr>
        </p:nvSpPr>
        <p:spPr>
          <a:xfrm>
            <a:off x="467544" y="1772816"/>
            <a:ext cx="8229600" cy="4535487"/>
          </a:xfrm>
        </p:spPr>
        <p:txBody>
          <a:bodyPr/>
          <a:lstStyle/>
          <a:p>
            <a:r>
              <a:rPr lang="en-GB" sz="2000" dirty="0" smtClean="0">
                <a:solidFill>
                  <a:srgbClr val="00B0F0"/>
                </a:solidFill>
              </a:rPr>
              <a:t>Current</a:t>
            </a:r>
          </a:p>
          <a:p>
            <a:pPr marL="342900" indent="-342900">
              <a:buFont typeface="Arial" pitchFamily="34" charset="0"/>
              <a:buChar char="•"/>
            </a:pPr>
            <a:r>
              <a:rPr lang="en-GB" sz="1800" dirty="0" smtClean="0">
                <a:solidFill>
                  <a:schemeClr val="bg1"/>
                </a:solidFill>
              </a:rPr>
              <a:t>Obligation to deposit the arbitral award with the </a:t>
            </a:r>
            <a:r>
              <a:rPr lang="en-GB" sz="1800" dirty="0">
                <a:solidFill>
                  <a:schemeClr val="bg1"/>
                </a:solidFill>
              </a:rPr>
              <a:t>registry ("</a:t>
            </a:r>
            <a:r>
              <a:rPr lang="en-GB" sz="1800" i="1" dirty="0" err="1">
                <a:solidFill>
                  <a:schemeClr val="bg1"/>
                </a:solidFill>
              </a:rPr>
              <a:t>griffie</a:t>
            </a:r>
            <a:r>
              <a:rPr lang="en-GB" sz="1800" dirty="0">
                <a:solidFill>
                  <a:schemeClr val="bg1"/>
                </a:solidFill>
              </a:rPr>
              <a:t>") </a:t>
            </a:r>
            <a:r>
              <a:rPr lang="en-GB" sz="1800" dirty="0" smtClean="0">
                <a:solidFill>
                  <a:schemeClr val="bg1"/>
                </a:solidFill>
              </a:rPr>
              <a:t>of </a:t>
            </a:r>
            <a:r>
              <a:rPr lang="en-GB" sz="1800" dirty="0">
                <a:solidFill>
                  <a:schemeClr val="bg1"/>
                </a:solidFill>
              </a:rPr>
              <a:t>the District </a:t>
            </a:r>
            <a:r>
              <a:rPr lang="en-GB" sz="1800" dirty="0" smtClean="0">
                <a:solidFill>
                  <a:schemeClr val="bg1"/>
                </a:solidFill>
              </a:rPr>
              <a:t>Court (</a:t>
            </a:r>
            <a:r>
              <a:rPr lang="en-GB" sz="1800" dirty="0">
                <a:solidFill>
                  <a:schemeClr val="bg1"/>
                </a:solidFill>
              </a:rPr>
              <a:t>art</a:t>
            </a:r>
            <a:r>
              <a:rPr lang="en-GB" sz="1800" dirty="0" smtClean="0">
                <a:solidFill>
                  <a:schemeClr val="bg1"/>
                </a:solidFill>
              </a:rPr>
              <a:t>. 1058 CCP)</a:t>
            </a:r>
          </a:p>
          <a:p>
            <a:pPr marL="342900" indent="-342900">
              <a:buFont typeface="Arial" pitchFamily="34" charset="0"/>
              <a:buChar char="•"/>
            </a:pPr>
            <a:r>
              <a:rPr lang="en-GB" sz="1800" dirty="0" smtClean="0">
                <a:solidFill>
                  <a:schemeClr val="bg1"/>
                </a:solidFill>
              </a:rPr>
              <a:t>Date on which the arbitral award is </a:t>
            </a:r>
            <a:r>
              <a:rPr lang="en-GB" sz="1800" u="sng" dirty="0" smtClean="0">
                <a:solidFill>
                  <a:schemeClr val="bg1"/>
                </a:solidFill>
              </a:rPr>
              <a:t>deposited</a:t>
            </a:r>
            <a:r>
              <a:rPr lang="en-GB" sz="1800" dirty="0" smtClean="0">
                <a:solidFill>
                  <a:schemeClr val="bg1"/>
                </a:solidFill>
              </a:rPr>
              <a:t> is the trigger for the periods for annulment proceedings, revocation and enforcement (art. 1060-1062 / 1064 CCP)</a:t>
            </a:r>
          </a:p>
          <a:p>
            <a:r>
              <a:rPr lang="en-GB" sz="2000" dirty="0" smtClean="0">
                <a:solidFill>
                  <a:srgbClr val="00B0F0"/>
                </a:solidFill>
              </a:rPr>
              <a:t>New</a:t>
            </a:r>
            <a:r>
              <a:rPr lang="en-GB" sz="1800" dirty="0" smtClean="0">
                <a:solidFill>
                  <a:srgbClr val="00B0F0"/>
                </a:solidFill>
              </a:rPr>
              <a:t> </a:t>
            </a:r>
          </a:p>
          <a:p>
            <a:pPr marL="342900" indent="-342900">
              <a:buFont typeface="Arial" pitchFamily="34" charset="0"/>
              <a:buChar char="•"/>
            </a:pPr>
            <a:r>
              <a:rPr lang="en-GB" sz="1800" dirty="0">
                <a:solidFill>
                  <a:schemeClr val="bg1"/>
                </a:solidFill>
              </a:rPr>
              <a:t>N</a:t>
            </a:r>
            <a:r>
              <a:rPr lang="en-GB" sz="1800" dirty="0" smtClean="0">
                <a:solidFill>
                  <a:schemeClr val="bg1"/>
                </a:solidFill>
              </a:rPr>
              <a:t>o obligation to deposit the arbitral award with the registry (art. 1058 /1064a par. 2 CCP), unless parties agree otherwise (in alignment with international arbitration practice)</a:t>
            </a:r>
          </a:p>
          <a:p>
            <a:pPr marL="342900" indent="-342900">
              <a:buFont typeface="Arial" pitchFamily="34" charset="0"/>
              <a:buChar char="•"/>
            </a:pPr>
            <a:r>
              <a:rPr lang="en-GB" sz="1800" dirty="0" smtClean="0">
                <a:solidFill>
                  <a:schemeClr val="bg1"/>
                </a:solidFill>
              </a:rPr>
              <a:t>Date on which the arbitral award is </a:t>
            </a:r>
            <a:r>
              <a:rPr lang="en-GB" sz="1800" u="sng" dirty="0" smtClean="0">
                <a:solidFill>
                  <a:schemeClr val="bg1"/>
                </a:solidFill>
              </a:rPr>
              <a:t>sent</a:t>
            </a:r>
            <a:r>
              <a:rPr lang="en-GB" sz="1800" dirty="0" smtClean="0">
                <a:solidFill>
                  <a:schemeClr val="bg1"/>
                </a:solidFill>
              </a:rPr>
              <a:t> will become the trigger for the periods for setting aside, revocation and enforcement</a:t>
            </a:r>
          </a:p>
          <a:p>
            <a:r>
              <a:rPr lang="en-GB" sz="1800" dirty="0" smtClean="0">
                <a:solidFill>
                  <a:srgbClr val="C00000"/>
                </a:solidFill>
              </a:rPr>
              <a:t>No equivalent in Litigation </a:t>
            </a:r>
            <a:endParaRPr lang="en-GB" sz="1800" dirty="0">
              <a:solidFill>
                <a:srgbClr val="C00000"/>
              </a:solidFill>
            </a:endParaRPr>
          </a:p>
        </p:txBody>
      </p:sp>
    </p:spTree>
    <p:extLst>
      <p:ext uri="{BB962C8B-B14F-4D97-AF65-F5344CB8AC3E}">
        <p14:creationId xmlns:p14="http://schemas.microsoft.com/office/powerpoint/2010/main" val="657678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rgbClr val="0070C0"/>
                </a:solidFill>
              </a:rPr>
              <a:t>3. </a:t>
            </a:r>
            <a:r>
              <a:rPr lang="en-US" dirty="0" smtClean="0">
                <a:solidFill>
                  <a:srgbClr val="0070C0"/>
                </a:solidFill>
              </a:rPr>
              <a:t>Remission in annulment proceedings</a:t>
            </a:r>
            <a:endParaRPr lang="nl-NL" dirty="0">
              <a:solidFill>
                <a:srgbClr val="0070C0"/>
              </a:solidFill>
            </a:endParaRPr>
          </a:p>
        </p:txBody>
      </p:sp>
      <p:sp>
        <p:nvSpPr>
          <p:cNvPr id="3" name="Content Placeholder 2"/>
          <p:cNvSpPr>
            <a:spLocks noGrp="1"/>
          </p:cNvSpPr>
          <p:nvPr>
            <p:ph idx="1"/>
          </p:nvPr>
        </p:nvSpPr>
        <p:spPr>
          <a:xfrm>
            <a:off x="467544" y="1772816"/>
            <a:ext cx="8229600" cy="4535487"/>
          </a:xfrm>
        </p:spPr>
        <p:txBody>
          <a:bodyPr/>
          <a:lstStyle/>
          <a:p>
            <a:pPr marL="287338" lvl="1" indent="-285750">
              <a:buFont typeface="Arial" pitchFamily="34" charset="0"/>
              <a:buChar char="•"/>
            </a:pPr>
            <a:r>
              <a:rPr lang="nl-NL" sz="2000" dirty="0" err="1" smtClean="0">
                <a:solidFill>
                  <a:srgbClr val="00B0F0"/>
                </a:solidFill>
              </a:rPr>
              <a:t>Current</a:t>
            </a:r>
            <a:r>
              <a:rPr lang="nl-NL" sz="2000" dirty="0">
                <a:solidFill>
                  <a:schemeClr val="bg1"/>
                </a:solidFill>
              </a:rPr>
              <a:t>: </a:t>
            </a:r>
            <a:r>
              <a:rPr lang="nl-NL" sz="1800" dirty="0">
                <a:solidFill>
                  <a:schemeClr val="bg1"/>
                </a:solidFill>
              </a:rPr>
              <a:t>no </a:t>
            </a:r>
            <a:r>
              <a:rPr lang="nl-NL" sz="1800" dirty="0" err="1">
                <a:solidFill>
                  <a:schemeClr val="bg1"/>
                </a:solidFill>
              </a:rPr>
              <a:t>remission</a:t>
            </a:r>
            <a:r>
              <a:rPr lang="nl-NL" sz="1800" dirty="0">
                <a:solidFill>
                  <a:schemeClr val="bg1"/>
                </a:solidFill>
              </a:rPr>
              <a:t> (</a:t>
            </a:r>
            <a:r>
              <a:rPr lang="nl-NL" sz="1800" i="1" dirty="0">
                <a:solidFill>
                  <a:schemeClr val="bg1"/>
                </a:solidFill>
              </a:rPr>
              <a:t>'</a:t>
            </a:r>
            <a:r>
              <a:rPr lang="nl-NL" sz="1800" i="1" dirty="0" err="1">
                <a:solidFill>
                  <a:schemeClr val="bg1"/>
                </a:solidFill>
              </a:rPr>
              <a:t>terugverwijzing</a:t>
            </a:r>
            <a:r>
              <a:rPr lang="nl-NL" sz="1800" i="1" dirty="0">
                <a:solidFill>
                  <a:schemeClr val="bg1"/>
                </a:solidFill>
              </a:rPr>
              <a:t>'</a:t>
            </a:r>
            <a:r>
              <a:rPr lang="nl-NL" sz="1800" dirty="0">
                <a:solidFill>
                  <a:schemeClr val="bg1"/>
                </a:solidFill>
              </a:rPr>
              <a:t>) </a:t>
            </a:r>
            <a:r>
              <a:rPr lang="nl-NL" sz="1800" dirty="0" smtClean="0">
                <a:solidFill>
                  <a:schemeClr val="bg1"/>
                </a:solidFill>
              </a:rPr>
              <a:t>option in </a:t>
            </a:r>
            <a:r>
              <a:rPr lang="nl-NL" sz="1800" dirty="0" err="1" smtClean="0">
                <a:solidFill>
                  <a:schemeClr val="bg1"/>
                </a:solidFill>
              </a:rPr>
              <a:t>annulment</a:t>
            </a:r>
            <a:r>
              <a:rPr lang="nl-NL" sz="1800" dirty="0" smtClean="0">
                <a:solidFill>
                  <a:schemeClr val="bg1"/>
                </a:solidFill>
              </a:rPr>
              <a:t> </a:t>
            </a:r>
            <a:r>
              <a:rPr lang="nl-NL" sz="1800" dirty="0" err="1" smtClean="0">
                <a:solidFill>
                  <a:schemeClr val="bg1"/>
                </a:solidFill>
              </a:rPr>
              <a:t>proceedings</a:t>
            </a:r>
            <a:endParaRPr lang="nl-NL" sz="1800" dirty="0" smtClean="0">
              <a:solidFill>
                <a:schemeClr val="bg1"/>
              </a:solidFill>
            </a:endParaRPr>
          </a:p>
          <a:p>
            <a:pPr lvl="1" indent="0"/>
            <a:endParaRPr lang="nl-NL" sz="1800" dirty="0" smtClean="0">
              <a:solidFill>
                <a:schemeClr val="bg1"/>
              </a:solidFill>
            </a:endParaRPr>
          </a:p>
          <a:p>
            <a:pPr marL="287338" lvl="1" indent="-285750">
              <a:buFont typeface="Arial" pitchFamily="34" charset="0"/>
              <a:buChar char="•"/>
            </a:pPr>
            <a:r>
              <a:rPr lang="nl-NL" sz="2000" dirty="0" smtClean="0">
                <a:solidFill>
                  <a:srgbClr val="00B0F0"/>
                </a:solidFill>
              </a:rPr>
              <a:t>New</a:t>
            </a:r>
            <a:r>
              <a:rPr lang="nl-NL" sz="1800" dirty="0">
                <a:solidFill>
                  <a:schemeClr val="bg1"/>
                </a:solidFill>
              </a:rPr>
              <a:t>: Court of Appeal </a:t>
            </a:r>
            <a:r>
              <a:rPr lang="nl-NL" sz="1800" dirty="0" err="1">
                <a:solidFill>
                  <a:schemeClr val="bg1"/>
                </a:solidFill>
              </a:rPr>
              <a:t>may</a:t>
            </a:r>
            <a:r>
              <a:rPr lang="nl-NL" sz="1800" dirty="0">
                <a:solidFill>
                  <a:schemeClr val="bg1"/>
                </a:solidFill>
              </a:rPr>
              <a:t> </a:t>
            </a:r>
            <a:r>
              <a:rPr lang="nl-NL" sz="1800" dirty="0" err="1">
                <a:solidFill>
                  <a:schemeClr val="bg1"/>
                </a:solidFill>
              </a:rPr>
              <a:t>suspend</a:t>
            </a:r>
            <a:r>
              <a:rPr lang="nl-NL" sz="1800" dirty="0">
                <a:solidFill>
                  <a:schemeClr val="bg1"/>
                </a:solidFill>
              </a:rPr>
              <a:t> </a:t>
            </a:r>
            <a:r>
              <a:rPr lang="nl-NL" sz="1800" dirty="0" err="1">
                <a:solidFill>
                  <a:schemeClr val="bg1"/>
                </a:solidFill>
              </a:rPr>
              <a:t>annulment</a:t>
            </a:r>
            <a:r>
              <a:rPr lang="nl-NL" sz="1800" dirty="0">
                <a:solidFill>
                  <a:schemeClr val="bg1"/>
                </a:solidFill>
              </a:rPr>
              <a:t> </a:t>
            </a:r>
            <a:r>
              <a:rPr lang="nl-NL" sz="1800" dirty="0" err="1">
                <a:solidFill>
                  <a:schemeClr val="bg1"/>
                </a:solidFill>
              </a:rPr>
              <a:t>proceedings</a:t>
            </a:r>
            <a:r>
              <a:rPr lang="nl-NL" sz="1800" dirty="0">
                <a:solidFill>
                  <a:schemeClr val="bg1"/>
                </a:solidFill>
              </a:rPr>
              <a:t> </a:t>
            </a:r>
            <a:r>
              <a:rPr lang="nl-NL" sz="1800" dirty="0" err="1">
                <a:solidFill>
                  <a:schemeClr val="bg1"/>
                </a:solidFill>
              </a:rPr>
              <a:t>for</a:t>
            </a:r>
            <a:r>
              <a:rPr lang="nl-NL" sz="1800" dirty="0">
                <a:solidFill>
                  <a:schemeClr val="bg1"/>
                </a:solidFill>
              </a:rPr>
              <a:t> </a:t>
            </a:r>
            <a:r>
              <a:rPr lang="nl-NL" sz="1800" dirty="0" err="1">
                <a:solidFill>
                  <a:schemeClr val="bg1"/>
                </a:solidFill>
              </a:rPr>
              <a:t>remission</a:t>
            </a:r>
            <a:r>
              <a:rPr lang="nl-NL" sz="1800" dirty="0">
                <a:solidFill>
                  <a:schemeClr val="bg1"/>
                </a:solidFill>
              </a:rPr>
              <a:t> </a:t>
            </a:r>
            <a:r>
              <a:rPr lang="nl-NL" sz="1800" dirty="0" smtClean="0">
                <a:solidFill>
                  <a:schemeClr val="bg1"/>
                </a:solidFill>
              </a:rPr>
              <a:t>of the case </a:t>
            </a:r>
            <a:r>
              <a:rPr lang="nl-NL" sz="1800" dirty="0" err="1" smtClean="0">
                <a:solidFill>
                  <a:schemeClr val="bg1"/>
                </a:solidFill>
              </a:rPr>
              <a:t>to</a:t>
            </a:r>
            <a:r>
              <a:rPr lang="nl-NL" sz="1800" dirty="0" smtClean="0">
                <a:solidFill>
                  <a:schemeClr val="bg1"/>
                </a:solidFill>
              </a:rPr>
              <a:t> </a:t>
            </a:r>
            <a:r>
              <a:rPr lang="nl-NL" sz="1800" dirty="0" err="1">
                <a:solidFill>
                  <a:schemeClr val="bg1"/>
                </a:solidFill>
              </a:rPr>
              <a:t>arbitral</a:t>
            </a:r>
            <a:r>
              <a:rPr lang="nl-NL" sz="1800" dirty="0">
                <a:solidFill>
                  <a:schemeClr val="bg1"/>
                </a:solidFill>
              </a:rPr>
              <a:t> </a:t>
            </a:r>
            <a:r>
              <a:rPr lang="nl-NL" sz="1800" dirty="0" err="1">
                <a:solidFill>
                  <a:schemeClr val="bg1"/>
                </a:solidFill>
              </a:rPr>
              <a:t>tribunal</a:t>
            </a:r>
            <a:r>
              <a:rPr lang="nl-NL" sz="1800" dirty="0">
                <a:solidFill>
                  <a:schemeClr val="bg1"/>
                </a:solidFill>
              </a:rPr>
              <a:t> (art. 1065a CCP</a:t>
            </a:r>
            <a:r>
              <a:rPr lang="nl-NL" sz="1800" dirty="0" smtClean="0">
                <a:solidFill>
                  <a:schemeClr val="bg1"/>
                </a:solidFill>
              </a:rPr>
              <a:t>)</a:t>
            </a:r>
          </a:p>
          <a:p>
            <a:pPr marL="695325" lvl="2" indent="-342900">
              <a:buFont typeface="Courier New" pitchFamily="49" charset="0"/>
              <a:buChar char="o"/>
            </a:pPr>
            <a:r>
              <a:rPr lang="nl-NL" sz="1800" dirty="0" smtClean="0">
                <a:solidFill>
                  <a:srgbClr val="002060"/>
                </a:solidFill>
              </a:rPr>
              <a:t>At </a:t>
            </a:r>
            <a:r>
              <a:rPr lang="nl-NL" sz="1800" dirty="0">
                <a:solidFill>
                  <a:srgbClr val="002060"/>
                </a:solidFill>
              </a:rPr>
              <a:t>the </a:t>
            </a:r>
            <a:r>
              <a:rPr lang="nl-NL" sz="1800" dirty="0" err="1">
                <a:solidFill>
                  <a:srgbClr val="002060"/>
                </a:solidFill>
              </a:rPr>
              <a:t>request</a:t>
            </a:r>
            <a:r>
              <a:rPr lang="nl-NL" sz="1800" dirty="0">
                <a:solidFill>
                  <a:srgbClr val="002060"/>
                </a:solidFill>
              </a:rPr>
              <a:t> of a party / on the Court of </a:t>
            </a:r>
            <a:r>
              <a:rPr lang="nl-NL" sz="1800" dirty="0" err="1">
                <a:solidFill>
                  <a:srgbClr val="002060"/>
                </a:solidFill>
              </a:rPr>
              <a:t>Appeal's</a:t>
            </a:r>
            <a:r>
              <a:rPr lang="nl-NL" sz="1800" dirty="0">
                <a:solidFill>
                  <a:srgbClr val="002060"/>
                </a:solidFill>
              </a:rPr>
              <a:t> </a:t>
            </a:r>
            <a:r>
              <a:rPr lang="nl-NL" sz="1800" dirty="0" err="1">
                <a:solidFill>
                  <a:srgbClr val="002060"/>
                </a:solidFill>
              </a:rPr>
              <a:t>own</a:t>
            </a:r>
            <a:r>
              <a:rPr lang="nl-NL" sz="1800" dirty="0">
                <a:solidFill>
                  <a:srgbClr val="002060"/>
                </a:solidFill>
              </a:rPr>
              <a:t> motion </a:t>
            </a:r>
          </a:p>
          <a:p>
            <a:pPr marL="990600" lvl="3" indent="-285750"/>
            <a:r>
              <a:rPr lang="nl-NL" sz="1800" dirty="0" err="1" smtClean="0">
                <a:solidFill>
                  <a:srgbClr val="002060"/>
                </a:solidFill>
              </a:rPr>
              <a:t>decission</a:t>
            </a:r>
            <a:r>
              <a:rPr lang="nl-NL" sz="1800" dirty="0" smtClean="0">
                <a:solidFill>
                  <a:srgbClr val="002060"/>
                </a:solidFill>
              </a:rPr>
              <a:t> </a:t>
            </a:r>
            <a:r>
              <a:rPr lang="nl-NL" sz="1800" dirty="0" err="1" smtClean="0">
                <a:solidFill>
                  <a:srgbClr val="002060"/>
                </a:solidFill>
              </a:rPr>
              <a:t>to</a:t>
            </a:r>
            <a:r>
              <a:rPr lang="nl-NL" sz="1800" dirty="0" smtClean="0">
                <a:solidFill>
                  <a:srgbClr val="002060"/>
                </a:solidFill>
              </a:rPr>
              <a:t> </a:t>
            </a:r>
            <a:r>
              <a:rPr lang="nl-NL" sz="1800" dirty="0" err="1" smtClean="0">
                <a:solidFill>
                  <a:srgbClr val="002060"/>
                </a:solidFill>
              </a:rPr>
              <a:t>remit</a:t>
            </a:r>
            <a:r>
              <a:rPr lang="nl-NL" sz="1800" dirty="0" smtClean="0">
                <a:solidFill>
                  <a:srgbClr val="002060"/>
                </a:solidFill>
              </a:rPr>
              <a:t> is </a:t>
            </a:r>
            <a:r>
              <a:rPr lang="nl-NL" sz="1800" dirty="0" err="1" smtClean="0">
                <a:solidFill>
                  <a:srgbClr val="002060"/>
                </a:solidFill>
              </a:rPr>
              <a:t>not</a:t>
            </a:r>
            <a:r>
              <a:rPr lang="nl-NL" sz="1800" dirty="0" smtClean="0">
                <a:solidFill>
                  <a:srgbClr val="002060"/>
                </a:solidFill>
              </a:rPr>
              <a:t> </a:t>
            </a:r>
            <a:r>
              <a:rPr lang="nl-NL" sz="1800" dirty="0">
                <a:solidFill>
                  <a:srgbClr val="002060"/>
                </a:solidFill>
              </a:rPr>
              <a:t>subject </a:t>
            </a:r>
            <a:r>
              <a:rPr lang="nl-NL" sz="1800" dirty="0" err="1">
                <a:solidFill>
                  <a:srgbClr val="002060"/>
                </a:solidFill>
              </a:rPr>
              <a:t>to</a:t>
            </a:r>
            <a:r>
              <a:rPr lang="nl-NL" sz="1800" dirty="0">
                <a:solidFill>
                  <a:srgbClr val="002060"/>
                </a:solidFill>
              </a:rPr>
              <a:t> appeal</a:t>
            </a:r>
            <a:r>
              <a:rPr lang="nl-NL" sz="1800" dirty="0" smtClean="0">
                <a:solidFill>
                  <a:srgbClr val="002060"/>
                </a:solidFill>
              </a:rPr>
              <a:t>)</a:t>
            </a:r>
          </a:p>
          <a:p>
            <a:pPr marL="638175" lvl="2" indent="-285750">
              <a:buFont typeface="Courier New" pitchFamily="49" charset="0"/>
              <a:buChar char="o"/>
            </a:pPr>
            <a:r>
              <a:rPr lang="nl-NL" sz="1800" dirty="0" err="1" smtClean="0">
                <a:solidFill>
                  <a:srgbClr val="002060"/>
                </a:solidFill>
              </a:rPr>
              <a:t>Arbitral</a:t>
            </a:r>
            <a:r>
              <a:rPr lang="nl-NL" sz="1800" dirty="0" smtClean="0">
                <a:solidFill>
                  <a:srgbClr val="002060"/>
                </a:solidFill>
              </a:rPr>
              <a:t> </a:t>
            </a:r>
            <a:r>
              <a:rPr lang="nl-NL" sz="1800" dirty="0" err="1">
                <a:solidFill>
                  <a:srgbClr val="002060"/>
                </a:solidFill>
              </a:rPr>
              <a:t>tribunal</a:t>
            </a:r>
            <a:r>
              <a:rPr lang="nl-NL" sz="1800" dirty="0">
                <a:solidFill>
                  <a:srgbClr val="002060"/>
                </a:solidFill>
              </a:rPr>
              <a:t> </a:t>
            </a:r>
            <a:r>
              <a:rPr lang="nl-NL" sz="1800" dirty="0" err="1">
                <a:solidFill>
                  <a:srgbClr val="002060"/>
                </a:solidFill>
              </a:rPr>
              <a:t>can</a:t>
            </a:r>
            <a:r>
              <a:rPr lang="nl-NL" sz="1800" dirty="0">
                <a:solidFill>
                  <a:srgbClr val="002060"/>
                </a:solidFill>
              </a:rPr>
              <a:t> </a:t>
            </a:r>
            <a:r>
              <a:rPr lang="nl-NL" sz="1800" dirty="0" err="1">
                <a:solidFill>
                  <a:srgbClr val="002060"/>
                </a:solidFill>
              </a:rPr>
              <a:t>nullify</a:t>
            </a:r>
            <a:r>
              <a:rPr lang="nl-NL" sz="1800" dirty="0">
                <a:solidFill>
                  <a:srgbClr val="002060"/>
                </a:solidFill>
              </a:rPr>
              <a:t> ("</a:t>
            </a:r>
            <a:r>
              <a:rPr lang="nl-NL" sz="1800" i="1" dirty="0" err="1">
                <a:solidFill>
                  <a:srgbClr val="002060"/>
                </a:solidFill>
              </a:rPr>
              <a:t>ongedaanmaken</a:t>
            </a:r>
            <a:r>
              <a:rPr lang="nl-NL" sz="1800" dirty="0">
                <a:solidFill>
                  <a:srgbClr val="002060"/>
                </a:solidFill>
              </a:rPr>
              <a:t>") the </a:t>
            </a:r>
            <a:r>
              <a:rPr lang="nl-NL" sz="1800" dirty="0" err="1">
                <a:solidFill>
                  <a:srgbClr val="002060"/>
                </a:solidFill>
              </a:rPr>
              <a:t>ground</a:t>
            </a:r>
            <a:r>
              <a:rPr lang="nl-NL" sz="1800" dirty="0">
                <a:solidFill>
                  <a:srgbClr val="002060"/>
                </a:solidFill>
              </a:rPr>
              <a:t> </a:t>
            </a:r>
            <a:r>
              <a:rPr lang="nl-NL" sz="1800" dirty="0" err="1">
                <a:solidFill>
                  <a:srgbClr val="002060"/>
                </a:solidFill>
              </a:rPr>
              <a:t>for</a:t>
            </a:r>
            <a:r>
              <a:rPr lang="nl-NL" sz="1800" dirty="0">
                <a:solidFill>
                  <a:srgbClr val="002060"/>
                </a:solidFill>
              </a:rPr>
              <a:t> </a:t>
            </a:r>
            <a:r>
              <a:rPr lang="nl-NL" sz="1800" dirty="0" err="1" smtClean="0">
                <a:solidFill>
                  <a:srgbClr val="002060"/>
                </a:solidFill>
              </a:rPr>
              <a:t>annulment</a:t>
            </a:r>
            <a:r>
              <a:rPr lang="nl-NL" sz="1800" dirty="0" smtClean="0">
                <a:solidFill>
                  <a:srgbClr val="002060"/>
                </a:solidFill>
              </a:rPr>
              <a:t> / </a:t>
            </a:r>
            <a:r>
              <a:rPr lang="nl-NL" sz="1800" dirty="0">
                <a:solidFill>
                  <a:srgbClr val="002060"/>
                </a:solidFill>
              </a:rPr>
              <a:t>take </a:t>
            </a:r>
            <a:r>
              <a:rPr lang="nl-NL" sz="1800" dirty="0" err="1">
                <a:solidFill>
                  <a:srgbClr val="002060"/>
                </a:solidFill>
              </a:rPr>
              <a:t>any</a:t>
            </a:r>
            <a:r>
              <a:rPr lang="nl-NL" sz="1800" dirty="0">
                <a:solidFill>
                  <a:srgbClr val="002060"/>
                </a:solidFill>
              </a:rPr>
              <a:t> </a:t>
            </a:r>
            <a:r>
              <a:rPr lang="nl-NL" sz="1800" dirty="0" err="1">
                <a:solidFill>
                  <a:srgbClr val="002060"/>
                </a:solidFill>
              </a:rPr>
              <a:t>other</a:t>
            </a:r>
            <a:r>
              <a:rPr lang="nl-NL" sz="1800" dirty="0">
                <a:solidFill>
                  <a:srgbClr val="002060"/>
                </a:solidFill>
              </a:rPr>
              <a:t> </a:t>
            </a:r>
            <a:r>
              <a:rPr lang="nl-NL" sz="1800" dirty="0" err="1">
                <a:solidFill>
                  <a:srgbClr val="002060"/>
                </a:solidFill>
              </a:rPr>
              <a:t>measure</a:t>
            </a:r>
            <a:r>
              <a:rPr lang="nl-NL" sz="1800" dirty="0">
                <a:solidFill>
                  <a:srgbClr val="002060"/>
                </a:solidFill>
              </a:rPr>
              <a:t> </a:t>
            </a:r>
            <a:r>
              <a:rPr lang="nl-NL" sz="1800" dirty="0" err="1">
                <a:solidFill>
                  <a:srgbClr val="002060"/>
                </a:solidFill>
              </a:rPr>
              <a:t>it</a:t>
            </a:r>
            <a:r>
              <a:rPr lang="nl-NL" sz="1800" dirty="0">
                <a:solidFill>
                  <a:srgbClr val="002060"/>
                </a:solidFill>
              </a:rPr>
              <a:t> </a:t>
            </a:r>
            <a:r>
              <a:rPr lang="nl-NL" sz="1800" dirty="0" err="1">
                <a:solidFill>
                  <a:srgbClr val="002060"/>
                </a:solidFill>
              </a:rPr>
              <a:t>deems</a:t>
            </a:r>
            <a:r>
              <a:rPr lang="nl-NL" sz="1800" dirty="0">
                <a:solidFill>
                  <a:srgbClr val="002060"/>
                </a:solidFill>
              </a:rPr>
              <a:t> </a:t>
            </a:r>
            <a:r>
              <a:rPr lang="nl-NL" sz="1800" dirty="0" err="1" smtClean="0">
                <a:solidFill>
                  <a:srgbClr val="002060"/>
                </a:solidFill>
              </a:rPr>
              <a:t>appropriate</a:t>
            </a:r>
            <a:endParaRPr lang="nl-NL" sz="1800" dirty="0" smtClean="0">
              <a:solidFill>
                <a:srgbClr val="002060"/>
              </a:solidFill>
            </a:endParaRPr>
          </a:p>
          <a:p>
            <a:pPr lvl="2" indent="0">
              <a:buNone/>
            </a:pPr>
            <a:endParaRPr lang="nl-NL" sz="1800" dirty="0">
              <a:solidFill>
                <a:srgbClr val="002060"/>
              </a:solidFill>
            </a:endParaRPr>
          </a:p>
          <a:p>
            <a:pPr marL="285750" indent="-285750">
              <a:buFont typeface="Arial" pitchFamily="34" charset="0"/>
              <a:buChar char="•"/>
            </a:pPr>
            <a:r>
              <a:rPr lang="en-GB" sz="2000" dirty="0" smtClean="0">
                <a:solidFill>
                  <a:srgbClr val="C00000"/>
                </a:solidFill>
              </a:rPr>
              <a:t>Obviously no equivalent in Litigation, but:</a:t>
            </a:r>
          </a:p>
          <a:p>
            <a:pPr marL="638175" lvl="2" indent="-285750">
              <a:buFont typeface="Courier New" pitchFamily="49" charset="0"/>
              <a:buChar char="o"/>
            </a:pPr>
            <a:r>
              <a:rPr lang="en-GB" sz="1800" dirty="0" smtClean="0">
                <a:solidFill>
                  <a:srgbClr val="002060"/>
                </a:solidFill>
              </a:rPr>
              <a:t>Cf. ground for cassation in single-instance proceedings (e.g. '</a:t>
            </a:r>
            <a:r>
              <a:rPr lang="en-GB" sz="1800" dirty="0" err="1" smtClean="0">
                <a:solidFill>
                  <a:srgbClr val="002060"/>
                </a:solidFill>
              </a:rPr>
              <a:t>ontbindingsprocedures</a:t>
            </a:r>
            <a:r>
              <a:rPr lang="en-GB" sz="1800" dirty="0" smtClean="0">
                <a:solidFill>
                  <a:srgbClr val="002060"/>
                </a:solidFill>
              </a:rPr>
              <a:t>'; art. 7:685 CCP)</a:t>
            </a:r>
          </a:p>
          <a:p>
            <a:pPr marL="638175" lvl="2" indent="-285750">
              <a:buFont typeface="Courier New" pitchFamily="49" charset="0"/>
              <a:buChar char="o"/>
            </a:pPr>
            <a:r>
              <a:rPr lang="en-GB" sz="1800" dirty="0" smtClean="0">
                <a:solidFill>
                  <a:srgbClr val="002060"/>
                </a:solidFill>
              </a:rPr>
              <a:t>Cf. issue of remission or '</a:t>
            </a:r>
            <a:r>
              <a:rPr lang="en-GB" sz="1800" i="1" dirty="0" err="1" smtClean="0">
                <a:solidFill>
                  <a:srgbClr val="002060"/>
                </a:solidFill>
              </a:rPr>
              <a:t>evocatie</a:t>
            </a:r>
            <a:r>
              <a:rPr lang="en-GB" sz="1800" dirty="0" smtClean="0">
                <a:solidFill>
                  <a:srgbClr val="002060"/>
                </a:solidFill>
              </a:rPr>
              <a:t>' to the court of first instance in interim appeals </a:t>
            </a:r>
            <a:r>
              <a:rPr lang="en-GB" sz="1800" dirty="0">
                <a:solidFill>
                  <a:srgbClr val="002060"/>
                </a:solidFill>
              </a:rPr>
              <a:t>	</a:t>
            </a:r>
            <a:r>
              <a:rPr lang="en-GB" sz="1800" dirty="0" smtClean="0">
                <a:solidFill>
                  <a:srgbClr val="002060"/>
                </a:solidFill>
              </a:rPr>
              <a:t>	</a:t>
            </a:r>
            <a:endParaRPr lang="en-GB" sz="1800" dirty="0">
              <a:solidFill>
                <a:srgbClr val="002060"/>
              </a:solidFill>
            </a:endParaRPr>
          </a:p>
        </p:txBody>
      </p:sp>
    </p:spTree>
    <p:extLst>
      <p:ext uri="{BB962C8B-B14F-4D97-AF65-F5344CB8AC3E}">
        <p14:creationId xmlns:p14="http://schemas.microsoft.com/office/powerpoint/2010/main" val="1493562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smtClean="0">
                <a:solidFill>
                  <a:srgbClr val="0070C0"/>
                </a:solidFill>
              </a:rPr>
              <a:t>Table of contents</a:t>
            </a:r>
            <a:endParaRPr lang="en-GB" dirty="0">
              <a:solidFill>
                <a:srgbClr val="0070C0"/>
              </a:solidFill>
            </a:endParaRPr>
          </a:p>
        </p:txBody>
      </p:sp>
      <p:sp>
        <p:nvSpPr>
          <p:cNvPr id="8195" name="Rectangle 3"/>
          <p:cNvSpPr>
            <a:spLocks noGrp="1" noChangeArrowheads="1"/>
          </p:cNvSpPr>
          <p:nvPr>
            <p:ph type="body" idx="1"/>
            <p:custDataLst>
              <p:tags r:id="rId2"/>
            </p:custDataLst>
          </p:nvPr>
        </p:nvSpPr>
        <p:spPr/>
        <p:txBody>
          <a:bodyPr/>
          <a:lstStyle/>
          <a:p>
            <a:pPr marL="458788" lvl="1" indent="-457200">
              <a:buFont typeface="+mj-lt"/>
              <a:buAutoNum type="arabicPeriod"/>
            </a:pPr>
            <a:r>
              <a:rPr lang="en-GB" dirty="0" smtClean="0">
                <a:solidFill>
                  <a:srgbClr val="002060"/>
                </a:solidFill>
              </a:rPr>
              <a:t>First stages of Dispute Resolution</a:t>
            </a:r>
          </a:p>
          <a:p>
            <a:pPr marL="458788" lvl="1" indent="-457200">
              <a:buFont typeface="+mj-lt"/>
              <a:buAutoNum type="arabicPeriod"/>
            </a:pPr>
            <a:endParaRPr lang="en-GB" dirty="0" smtClean="0">
              <a:solidFill>
                <a:srgbClr val="002060"/>
              </a:solidFill>
            </a:endParaRPr>
          </a:p>
          <a:p>
            <a:pPr marL="458788" lvl="1" indent="-457200">
              <a:buFont typeface="+mj-lt"/>
              <a:buAutoNum type="arabicPeriod"/>
            </a:pPr>
            <a:r>
              <a:rPr lang="en-GB" dirty="0" smtClean="0">
                <a:solidFill>
                  <a:srgbClr val="002060"/>
                </a:solidFill>
              </a:rPr>
              <a:t>Follow-up in Dispute Resolution: Arbitration or Litigation?</a:t>
            </a:r>
          </a:p>
          <a:p>
            <a:pPr marL="458788" lvl="1" indent="-457200">
              <a:buFont typeface="+mj-lt"/>
              <a:buAutoNum type="arabicPeriod"/>
            </a:pPr>
            <a:endParaRPr lang="en-GB" dirty="0" smtClean="0">
              <a:solidFill>
                <a:srgbClr val="002060"/>
              </a:solidFill>
            </a:endParaRPr>
          </a:p>
          <a:p>
            <a:pPr marL="458788" lvl="1" indent="-457200">
              <a:buFont typeface="+mj-lt"/>
              <a:buAutoNum type="arabicPeriod"/>
            </a:pPr>
            <a:r>
              <a:rPr lang="en-GB" dirty="0" smtClean="0">
                <a:solidFill>
                  <a:srgbClr val="002060"/>
                </a:solidFill>
              </a:rPr>
              <a:t>Will there be a shift of balance between Arbitration and Litigation under the legislative proposal on the modernisation of Dutch arbitration law?</a:t>
            </a:r>
          </a:p>
          <a:p>
            <a:pPr marL="458788" lvl="1" indent="-457200">
              <a:buFont typeface="+mj-lt"/>
              <a:buAutoNum type="arabicPeriod"/>
            </a:pPr>
            <a:endParaRPr lang="en-GB" dirty="0" smtClean="0">
              <a:solidFill>
                <a:srgbClr val="002060"/>
              </a:solidFill>
            </a:endParaRPr>
          </a:p>
          <a:p>
            <a:pPr marL="458788" lvl="1" indent="-457200">
              <a:buFont typeface="+mj-lt"/>
              <a:buAutoNum type="arabicPeriod"/>
            </a:pPr>
            <a:r>
              <a:rPr lang="en-GB" dirty="0" smtClean="0">
                <a:solidFill>
                  <a:srgbClr val="002060"/>
                </a:solidFill>
              </a:rPr>
              <a:t>Closing remarks</a:t>
            </a:r>
          </a:p>
          <a:p>
            <a:pPr marL="515938" lvl="1" indent="-514350">
              <a:buAutoNum type="arabicPeriod"/>
            </a:pPr>
            <a:endParaRPr lang="en-GB" sz="2800"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4</a:t>
            </a:r>
            <a:r>
              <a:rPr lang="nl-NL" dirty="0" smtClean="0">
                <a:solidFill>
                  <a:srgbClr val="0070C0"/>
                </a:solidFill>
              </a:rPr>
              <a:t>. </a:t>
            </a:r>
            <a:r>
              <a:rPr lang="en-US" dirty="0">
                <a:solidFill>
                  <a:srgbClr val="0070C0"/>
                </a:solidFill>
              </a:rPr>
              <a:t>Provisional measures in pending arbitration </a:t>
            </a:r>
            <a:r>
              <a:rPr lang="en-US" dirty="0" smtClean="0">
                <a:solidFill>
                  <a:srgbClr val="0070C0"/>
                </a:solidFill>
              </a:rPr>
              <a:t>proceedings (I)</a:t>
            </a:r>
            <a:r>
              <a:rPr lang="en-US" dirty="0"/>
              <a:t/>
            </a:r>
            <a:br>
              <a:rPr lang="en-US" dirty="0"/>
            </a:br>
            <a:endParaRPr lang="nl-NL" dirty="0"/>
          </a:p>
        </p:txBody>
      </p:sp>
      <p:sp>
        <p:nvSpPr>
          <p:cNvPr id="3" name="Content Placeholder 2"/>
          <p:cNvSpPr>
            <a:spLocks noGrp="1"/>
          </p:cNvSpPr>
          <p:nvPr>
            <p:ph idx="1"/>
          </p:nvPr>
        </p:nvSpPr>
        <p:spPr/>
        <p:txBody>
          <a:bodyPr/>
          <a:lstStyle/>
          <a:p>
            <a:r>
              <a:rPr lang="nl-NL" dirty="0" err="1" smtClean="0">
                <a:solidFill>
                  <a:srgbClr val="00B0F0"/>
                </a:solidFill>
              </a:rPr>
              <a:t>Current</a:t>
            </a:r>
            <a:r>
              <a:rPr lang="nl-NL" dirty="0" smtClean="0">
                <a:solidFill>
                  <a:srgbClr val="00B0F0"/>
                </a:solidFill>
              </a:rPr>
              <a:t>: </a:t>
            </a:r>
          </a:p>
          <a:p>
            <a:pPr marL="695325" lvl="2" indent="-342900">
              <a:buFont typeface="Arial" pitchFamily="34" charset="0"/>
              <a:buChar char="•"/>
            </a:pPr>
            <a:r>
              <a:rPr lang="nl-NL" sz="1800" dirty="0" err="1" smtClean="0">
                <a:solidFill>
                  <a:schemeClr val="bg1"/>
                </a:solidFill>
              </a:rPr>
              <a:t>authority</a:t>
            </a:r>
            <a:r>
              <a:rPr lang="nl-NL" sz="1800" dirty="0" smtClean="0">
                <a:solidFill>
                  <a:schemeClr val="bg1"/>
                </a:solidFill>
              </a:rPr>
              <a:t> </a:t>
            </a:r>
            <a:r>
              <a:rPr lang="nl-NL" sz="1800" dirty="0" err="1" smtClean="0">
                <a:solidFill>
                  <a:schemeClr val="bg1"/>
                </a:solidFill>
              </a:rPr>
              <a:t>for</a:t>
            </a:r>
            <a:r>
              <a:rPr lang="nl-NL" sz="1800" dirty="0" smtClean="0">
                <a:solidFill>
                  <a:schemeClr val="bg1"/>
                </a:solidFill>
              </a:rPr>
              <a:t> </a:t>
            </a:r>
            <a:r>
              <a:rPr lang="nl-NL" sz="1800" dirty="0" err="1" smtClean="0">
                <a:solidFill>
                  <a:schemeClr val="bg1"/>
                </a:solidFill>
              </a:rPr>
              <a:t>emergency</a:t>
            </a:r>
            <a:r>
              <a:rPr lang="nl-NL" sz="1800" dirty="0" smtClean="0">
                <a:solidFill>
                  <a:schemeClr val="bg1"/>
                </a:solidFill>
              </a:rPr>
              <a:t> </a:t>
            </a:r>
            <a:r>
              <a:rPr lang="nl-NL" sz="1800" dirty="0" err="1" smtClean="0">
                <a:solidFill>
                  <a:schemeClr val="bg1"/>
                </a:solidFill>
              </a:rPr>
              <a:t>arbitrators</a:t>
            </a:r>
            <a:r>
              <a:rPr lang="nl-NL" sz="1800" dirty="0" smtClean="0">
                <a:solidFill>
                  <a:schemeClr val="bg1"/>
                </a:solidFill>
              </a:rPr>
              <a:t> </a:t>
            </a:r>
            <a:r>
              <a:rPr lang="nl-NL" sz="1800" dirty="0" err="1" smtClean="0">
                <a:solidFill>
                  <a:schemeClr val="bg1"/>
                </a:solidFill>
              </a:rPr>
              <a:t>to</a:t>
            </a:r>
            <a:r>
              <a:rPr lang="nl-NL" sz="1800" dirty="0" smtClean="0">
                <a:solidFill>
                  <a:schemeClr val="bg1"/>
                </a:solidFill>
              </a:rPr>
              <a:t> order </a:t>
            </a:r>
            <a:r>
              <a:rPr lang="nl-NL" sz="1800" dirty="0" err="1" smtClean="0">
                <a:solidFill>
                  <a:schemeClr val="bg1"/>
                </a:solidFill>
              </a:rPr>
              <a:t>provisional</a:t>
            </a:r>
            <a:r>
              <a:rPr lang="nl-NL" sz="1800" dirty="0" smtClean="0">
                <a:solidFill>
                  <a:schemeClr val="bg1"/>
                </a:solidFill>
              </a:rPr>
              <a:t> </a:t>
            </a:r>
            <a:r>
              <a:rPr lang="nl-NL" sz="1800" dirty="0" err="1" smtClean="0">
                <a:solidFill>
                  <a:schemeClr val="bg1"/>
                </a:solidFill>
              </a:rPr>
              <a:t>measures</a:t>
            </a:r>
            <a:r>
              <a:rPr lang="nl-NL" sz="1800" dirty="0" smtClean="0">
                <a:solidFill>
                  <a:schemeClr val="bg1"/>
                </a:solidFill>
              </a:rPr>
              <a:t> in separate </a:t>
            </a:r>
            <a:r>
              <a:rPr lang="nl-NL" sz="1800" dirty="0" err="1" smtClean="0">
                <a:solidFill>
                  <a:schemeClr val="bg1"/>
                </a:solidFill>
              </a:rPr>
              <a:t>proceedings</a:t>
            </a:r>
            <a:r>
              <a:rPr lang="nl-NL" sz="1800" dirty="0" smtClean="0">
                <a:solidFill>
                  <a:schemeClr val="bg1"/>
                </a:solidFill>
              </a:rPr>
              <a:t> ("</a:t>
            </a:r>
            <a:r>
              <a:rPr lang="nl-NL" sz="1800" i="1" dirty="0" smtClean="0">
                <a:solidFill>
                  <a:schemeClr val="bg1"/>
                </a:solidFill>
              </a:rPr>
              <a:t>arbitraal kort geding</a:t>
            </a:r>
            <a:r>
              <a:rPr lang="nl-NL" sz="1800" dirty="0" smtClean="0">
                <a:solidFill>
                  <a:schemeClr val="bg1"/>
                </a:solidFill>
              </a:rPr>
              <a:t>"), </a:t>
            </a:r>
            <a:r>
              <a:rPr lang="nl-NL" sz="1800" u="sng" dirty="0" err="1" smtClean="0">
                <a:solidFill>
                  <a:schemeClr val="bg1"/>
                </a:solidFill>
              </a:rPr>
              <a:t>if</a:t>
            </a:r>
            <a:r>
              <a:rPr lang="nl-NL" sz="1800" u="sng" dirty="0" smtClean="0">
                <a:solidFill>
                  <a:schemeClr val="bg1"/>
                </a:solidFill>
              </a:rPr>
              <a:t> </a:t>
            </a:r>
            <a:r>
              <a:rPr lang="nl-NL" sz="1800" u="sng" dirty="0" err="1" smtClean="0">
                <a:solidFill>
                  <a:schemeClr val="bg1"/>
                </a:solidFill>
              </a:rPr>
              <a:t>agreed</a:t>
            </a:r>
            <a:r>
              <a:rPr lang="nl-NL" sz="1800" u="sng" dirty="0" smtClean="0">
                <a:solidFill>
                  <a:schemeClr val="bg1"/>
                </a:solidFill>
              </a:rPr>
              <a:t> </a:t>
            </a:r>
            <a:r>
              <a:rPr lang="nl-NL" sz="1800" u="sng" dirty="0" err="1" smtClean="0">
                <a:solidFill>
                  <a:schemeClr val="bg1"/>
                </a:solidFill>
              </a:rPr>
              <a:t>upon</a:t>
            </a:r>
            <a:r>
              <a:rPr lang="nl-NL" sz="1800" u="sng" dirty="0" smtClean="0">
                <a:solidFill>
                  <a:schemeClr val="bg1"/>
                </a:solidFill>
              </a:rPr>
              <a:t> </a:t>
            </a:r>
            <a:r>
              <a:rPr lang="nl-NL" sz="1800" dirty="0" smtClean="0">
                <a:solidFill>
                  <a:schemeClr val="bg1"/>
                </a:solidFill>
              </a:rPr>
              <a:t>(art. 1051 CCP)</a:t>
            </a:r>
          </a:p>
          <a:p>
            <a:r>
              <a:rPr lang="nl-NL" dirty="0" smtClean="0">
                <a:solidFill>
                  <a:srgbClr val="00B0F0"/>
                </a:solidFill>
              </a:rPr>
              <a:t>New:</a:t>
            </a:r>
          </a:p>
          <a:p>
            <a:pPr marL="695325" lvl="2" indent="-342900">
              <a:buFont typeface="Arial" pitchFamily="34" charset="0"/>
              <a:buChar char="•"/>
            </a:pPr>
            <a:r>
              <a:rPr lang="nl-NL" sz="1800" dirty="0" err="1" smtClean="0">
                <a:solidFill>
                  <a:schemeClr val="bg1"/>
                </a:solidFill>
              </a:rPr>
              <a:t>authority</a:t>
            </a:r>
            <a:r>
              <a:rPr lang="nl-NL" sz="1800" dirty="0" smtClean="0">
                <a:solidFill>
                  <a:schemeClr val="bg1"/>
                </a:solidFill>
              </a:rPr>
              <a:t> </a:t>
            </a:r>
            <a:r>
              <a:rPr lang="nl-NL" sz="1800" dirty="0" err="1" smtClean="0">
                <a:solidFill>
                  <a:schemeClr val="bg1"/>
                </a:solidFill>
              </a:rPr>
              <a:t>for</a:t>
            </a:r>
            <a:r>
              <a:rPr lang="nl-NL" sz="1800" dirty="0" smtClean="0">
                <a:solidFill>
                  <a:schemeClr val="bg1"/>
                </a:solidFill>
              </a:rPr>
              <a:t> </a:t>
            </a:r>
            <a:r>
              <a:rPr lang="nl-NL" sz="1800" dirty="0" err="1" smtClean="0">
                <a:solidFill>
                  <a:schemeClr val="bg1"/>
                </a:solidFill>
              </a:rPr>
              <a:t>arbitral</a:t>
            </a:r>
            <a:r>
              <a:rPr lang="nl-NL" sz="1800" dirty="0" smtClean="0">
                <a:solidFill>
                  <a:schemeClr val="bg1"/>
                </a:solidFill>
              </a:rPr>
              <a:t> </a:t>
            </a:r>
            <a:r>
              <a:rPr lang="nl-NL" sz="1800" dirty="0" err="1" smtClean="0">
                <a:solidFill>
                  <a:schemeClr val="bg1"/>
                </a:solidFill>
              </a:rPr>
              <a:t>tribunal</a:t>
            </a:r>
            <a:r>
              <a:rPr lang="nl-NL" sz="1800" dirty="0" smtClean="0">
                <a:solidFill>
                  <a:schemeClr val="bg1"/>
                </a:solidFill>
              </a:rPr>
              <a:t> </a:t>
            </a:r>
            <a:r>
              <a:rPr lang="nl-NL" sz="1800" dirty="0" err="1" smtClean="0">
                <a:solidFill>
                  <a:schemeClr val="bg1"/>
                </a:solidFill>
              </a:rPr>
              <a:t>to</a:t>
            </a:r>
            <a:r>
              <a:rPr lang="nl-NL" sz="1800" dirty="0" smtClean="0">
                <a:solidFill>
                  <a:schemeClr val="bg1"/>
                </a:solidFill>
              </a:rPr>
              <a:t> order </a:t>
            </a:r>
            <a:r>
              <a:rPr lang="nl-NL" sz="1800" dirty="0" err="1" smtClean="0">
                <a:solidFill>
                  <a:schemeClr val="bg1"/>
                </a:solidFill>
              </a:rPr>
              <a:t>certain</a:t>
            </a:r>
            <a:r>
              <a:rPr lang="nl-NL" sz="1800" dirty="0" smtClean="0">
                <a:solidFill>
                  <a:schemeClr val="bg1"/>
                </a:solidFill>
              </a:rPr>
              <a:t> </a:t>
            </a:r>
            <a:r>
              <a:rPr lang="nl-NL" sz="1800" dirty="0" err="1" smtClean="0">
                <a:solidFill>
                  <a:schemeClr val="bg1"/>
                </a:solidFill>
              </a:rPr>
              <a:t>provisional</a:t>
            </a:r>
            <a:r>
              <a:rPr lang="nl-NL" sz="1800" dirty="0" smtClean="0">
                <a:solidFill>
                  <a:schemeClr val="bg1"/>
                </a:solidFill>
              </a:rPr>
              <a:t> </a:t>
            </a:r>
            <a:r>
              <a:rPr lang="nl-NL" sz="1800" dirty="0" err="1" smtClean="0">
                <a:solidFill>
                  <a:schemeClr val="bg1"/>
                </a:solidFill>
              </a:rPr>
              <a:t>measures</a:t>
            </a:r>
            <a:r>
              <a:rPr lang="nl-NL" sz="1800" dirty="0" smtClean="0">
                <a:solidFill>
                  <a:schemeClr val="bg1"/>
                </a:solidFill>
              </a:rPr>
              <a:t> in </a:t>
            </a:r>
            <a:r>
              <a:rPr lang="nl-NL" sz="1800" dirty="0" err="1" smtClean="0">
                <a:solidFill>
                  <a:schemeClr val="bg1"/>
                </a:solidFill>
              </a:rPr>
              <a:t>pending</a:t>
            </a:r>
            <a:r>
              <a:rPr lang="nl-NL" sz="1800" dirty="0" smtClean="0">
                <a:solidFill>
                  <a:schemeClr val="bg1"/>
                </a:solidFill>
              </a:rPr>
              <a:t> </a:t>
            </a:r>
            <a:r>
              <a:rPr lang="nl-NL" sz="1800" dirty="0" err="1" smtClean="0">
                <a:solidFill>
                  <a:schemeClr val="bg1"/>
                </a:solidFill>
              </a:rPr>
              <a:t>arbitral</a:t>
            </a:r>
            <a:r>
              <a:rPr lang="nl-NL" sz="1800" dirty="0" smtClean="0">
                <a:solidFill>
                  <a:schemeClr val="bg1"/>
                </a:solidFill>
              </a:rPr>
              <a:t> </a:t>
            </a:r>
            <a:r>
              <a:rPr lang="nl-NL" sz="1800" dirty="0" err="1" smtClean="0">
                <a:solidFill>
                  <a:schemeClr val="bg1"/>
                </a:solidFill>
              </a:rPr>
              <a:t>proceedings</a:t>
            </a:r>
            <a:r>
              <a:rPr lang="nl-NL" sz="1800" dirty="0" smtClean="0">
                <a:solidFill>
                  <a:schemeClr val="bg1"/>
                </a:solidFill>
              </a:rPr>
              <a:t> on the </a:t>
            </a:r>
            <a:r>
              <a:rPr lang="nl-NL" sz="1800" dirty="0" err="1" smtClean="0">
                <a:solidFill>
                  <a:schemeClr val="bg1"/>
                </a:solidFill>
              </a:rPr>
              <a:t>merits</a:t>
            </a:r>
            <a:r>
              <a:rPr lang="nl-NL" sz="1800" dirty="0" smtClean="0">
                <a:solidFill>
                  <a:schemeClr val="bg1"/>
                </a:solidFill>
              </a:rPr>
              <a:t>, </a:t>
            </a:r>
            <a:r>
              <a:rPr lang="nl-NL" sz="1800" u="sng" dirty="0" err="1" smtClean="0">
                <a:solidFill>
                  <a:schemeClr val="bg1"/>
                </a:solidFill>
              </a:rPr>
              <a:t>unless</a:t>
            </a:r>
            <a:r>
              <a:rPr lang="nl-NL" sz="1800" u="sng" dirty="0" smtClean="0">
                <a:solidFill>
                  <a:schemeClr val="bg1"/>
                </a:solidFill>
              </a:rPr>
              <a:t> </a:t>
            </a:r>
            <a:r>
              <a:rPr lang="nl-NL" sz="1800" u="sng" dirty="0" err="1" smtClean="0">
                <a:solidFill>
                  <a:schemeClr val="bg1"/>
                </a:solidFill>
              </a:rPr>
              <a:t>otherwise</a:t>
            </a:r>
            <a:r>
              <a:rPr lang="nl-NL" sz="1800" u="sng" dirty="0" smtClean="0">
                <a:solidFill>
                  <a:schemeClr val="bg1"/>
                </a:solidFill>
              </a:rPr>
              <a:t> </a:t>
            </a:r>
            <a:r>
              <a:rPr lang="nl-NL" sz="1800" u="sng" dirty="0" err="1" smtClean="0">
                <a:solidFill>
                  <a:schemeClr val="bg1"/>
                </a:solidFill>
              </a:rPr>
              <a:t>agreed</a:t>
            </a:r>
            <a:r>
              <a:rPr lang="nl-NL" sz="1800" u="sng" dirty="0" smtClean="0">
                <a:solidFill>
                  <a:schemeClr val="bg1"/>
                </a:solidFill>
              </a:rPr>
              <a:t> </a:t>
            </a:r>
            <a:r>
              <a:rPr lang="nl-NL" sz="1800" dirty="0" err="1" smtClean="0">
                <a:solidFill>
                  <a:schemeClr val="bg1"/>
                </a:solidFill>
              </a:rPr>
              <a:t>by</a:t>
            </a:r>
            <a:r>
              <a:rPr lang="nl-NL" sz="1800" dirty="0" smtClean="0">
                <a:solidFill>
                  <a:schemeClr val="bg1"/>
                </a:solidFill>
              </a:rPr>
              <a:t> </a:t>
            </a:r>
            <a:r>
              <a:rPr lang="nl-NL" sz="1800" dirty="0" err="1" smtClean="0">
                <a:solidFill>
                  <a:schemeClr val="bg1"/>
                </a:solidFill>
              </a:rPr>
              <a:t>parties</a:t>
            </a:r>
            <a:r>
              <a:rPr lang="nl-NL" sz="1800" dirty="0" smtClean="0">
                <a:solidFill>
                  <a:schemeClr val="bg1"/>
                </a:solidFill>
              </a:rPr>
              <a:t> (art. 1043b CCP)</a:t>
            </a:r>
          </a:p>
          <a:p>
            <a:pPr marL="990600" lvl="3" indent="-285750">
              <a:buFont typeface="Courier New" pitchFamily="49" charset="0"/>
              <a:buChar char="o"/>
            </a:pPr>
            <a:r>
              <a:rPr lang="nl-NL" sz="1800" dirty="0" err="1" smtClean="0">
                <a:solidFill>
                  <a:schemeClr val="bg1"/>
                </a:solidFill>
              </a:rPr>
              <a:t>only</a:t>
            </a:r>
            <a:r>
              <a:rPr lang="nl-NL" sz="1800" dirty="0" smtClean="0">
                <a:solidFill>
                  <a:schemeClr val="bg1"/>
                </a:solidFill>
              </a:rPr>
              <a:t> </a:t>
            </a:r>
            <a:r>
              <a:rPr lang="nl-NL" sz="1800" dirty="0" err="1" smtClean="0">
                <a:solidFill>
                  <a:schemeClr val="bg1"/>
                </a:solidFill>
              </a:rPr>
              <a:t>for</a:t>
            </a:r>
            <a:r>
              <a:rPr lang="nl-NL" sz="1800" dirty="0" smtClean="0">
                <a:solidFill>
                  <a:schemeClr val="bg1"/>
                </a:solidFill>
              </a:rPr>
              <a:t> the </a:t>
            </a:r>
            <a:r>
              <a:rPr lang="nl-NL" sz="1800" dirty="0" err="1" smtClean="0">
                <a:solidFill>
                  <a:schemeClr val="bg1"/>
                </a:solidFill>
              </a:rPr>
              <a:t>duration</a:t>
            </a:r>
            <a:r>
              <a:rPr lang="nl-NL" sz="1800" dirty="0" smtClean="0">
                <a:solidFill>
                  <a:schemeClr val="bg1"/>
                </a:solidFill>
              </a:rPr>
              <a:t> of the </a:t>
            </a:r>
            <a:r>
              <a:rPr lang="nl-NL" sz="1800" dirty="0" err="1" smtClean="0">
                <a:solidFill>
                  <a:schemeClr val="bg1"/>
                </a:solidFill>
              </a:rPr>
              <a:t>arbitral</a:t>
            </a:r>
            <a:r>
              <a:rPr lang="nl-NL" sz="1800" dirty="0" smtClean="0">
                <a:solidFill>
                  <a:schemeClr val="bg1"/>
                </a:solidFill>
              </a:rPr>
              <a:t> </a:t>
            </a:r>
            <a:r>
              <a:rPr lang="nl-NL" sz="1800" dirty="0" err="1" smtClean="0">
                <a:solidFill>
                  <a:schemeClr val="bg1"/>
                </a:solidFill>
              </a:rPr>
              <a:t>proceedings</a:t>
            </a:r>
            <a:endParaRPr lang="nl-NL" sz="1800" dirty="0" smtClean="0">
              <a:solidFill>
                <a:schemeClr val="bg1"/>
              </a:solidFill>
            </a:endParaRPr>
          </a:p>
          <a:p>
            <a:pPr marL="990600" lvl="3" indent="-285750">
              <a:buFont typeface="Courier New" pitchFamily="49" charset="0"/>
              <a:buChar char="o"/>
            </a:pPr>
            <a:r>
              <a:rPr lang="nl-NL" sz="1800" dirty="0" err="1" smtClean="0">
                <a:solidFill>
                  <a:schemeClr val="bg1"/>
                </a:solidFill>
              </a:rPr>
              <a:t>Conservatory</a:t>
            </a:r>
            <a:r>
              <a:rPr lang="nl-NL" sz="1800" dirty="0" smtClean="0">
                <a:solidFill>
                  <a:schemeClr val="bg1"/>
                </a:solidFill>
              </a:rPr>
              <a:t> </a:t>
            </a:r>
            <a:r>
              <a:rPr lang="nl-NL" sz="1800" dirty="0" err="1" smtClean="0">
                <a:solidFill>
                  <a:schemeClr val="bg1"/>
                </a:solidFill>
              </a:rPr>
              <a:t>measures</a:t>
            </a:r>
            <a:r>
              <a:rPr lang="nl-NL" sz="1800" dirty="0" smtClean="0">
                <a:solidFill>
                  <a:schemeClr val="bg1"/>
                </a:solidFill>
              </a:rPr>
              <a:t> (e.g. </a:t>
            </a:r>
            <a:r>
              <a:rPr lang="nl-NL" sz="1800" i="1" dirty="0" smtClean="0">
                <a:solidFill>
                  <a:schemeClr val="bg1"/>
                </a:solidFill>
              </a:rPr>
              <a:t>conservatoir beslag</a:t>
            </a:r>
            <a:r>
              <a:rPr lang="nl-NL" sz="1800" dirty="0" smtClean="0">
                <a:solidFill>
                  <a:schemeClr val="bg1"/>
                </a:solidFill>
              </a:rPr>
              <a:t>) are </a:t>
            </a:r>
            <a:r>
              <a:rPr lang="nl-NL" sz="1800" dirty="0" err="1" smtClean="0">
                <a:solidFill>
                  <a:schemeClr val="bg1"/>
                </a:solidFill>
              </a:rPr>
              <a:t>still</a:t>
            </a:r>
            <a:r>
              <a:rPr lang="nl-NL" sz="1800" dirty="0" smtClean="0">
                <a:solidFill>
                  <a:schemeClr val="bg1"/>
                </a:solidFill>
              </a:rPr>
              <a:t> </a:t>
            </a:r>
            <a:r>
              <a:rPr lang="nl-NL" sz="1800" u="sng" dirty="0" err="1" smtClean="0">
                <a:solidFill>
                  <a:schemeClr val="bg1"/>
                </a:solidFill>
              </a:rPr>
              <a:t>not</a:t>
            </a:r>
            <a:r>
              <a:rPr lang="nl-NL" sz="1800" dirty="0" smtClean="0">
                <a:solidFill>
                  <a:schemeClr val="bg1"/>
                </a:solidFill>
              </a:rPr>
              <a:t> </a:t>
            </a:r>
            <a:r>
              <a:rPr lang="nl-NL" sz="1800" dirty="0" err="1" smtClean="0">
                <a:solidFill>
                  <a:schemeClr val="bg1"/>
                </a:solidFill>
              </a:rPr>
              <a:t>included</a:t>
            </a:r>
            <a:r>
              <a:rPr lang="nl-NL" sz="1800" dirty="0" smtClean="0">
                <a:solidFill>
                  <a:schemeClr val="bg1"/>
                </a:solidFill>
              </a:rPr>
              <a:t>: state court</a:t>
            </a:r>
          </a:p>
          <a:p>
            <a:pPr marL="990600" lvl="3" indent="-285750">
              <a:buFont typeface="Courier New" pitchFamily="49" charset="0"/>
              <a:buChar char="o"/>
            </a:pPr>
            <a:r>
              <a:rPr lang="nl-NL" sz="1800" dirty="0" smtClean="0">
                <a:solidFill>
                  <a:schemeClr val="bg1"/>
                </a:solidFill>
              </a:rPr>
              <a:t>Award </a:t>
            </a:r>
            <a:r>
              <a:rPr lang="nl-NL" sz="1800" dirty="0" err="1" smtClean="0">
                <a:solidFill>
                  <a:schemeClr val="bg1"/>
                </a:solidFill>
              </a:rPr>
              <a:t>will</a:t>
            </a:r>
            <a:r>
              <a:rPr lang="nl-NL" sz="1800" dirty="0" smtClean="0">
                <a:solidFill>
                  <a:schemeClr val="bg1"/>
                </a:solidFill>
              </a:rPr>
              <a:t> </a:t>
            </a:r>
            <a:r>
              <a:rPr lang="nl-NL" sz="1800" dirty="0" err="1" smtClean="0">
                <a:solidFill>
                  <a:schemeClr val="bg1"/>
                </a:solidFill>
              </a:rPr>
              <a:t>be</a:t>
            </a:r>
            <a:r>
              <a:rPr lang="nl-NL" sz="1800" dirty="0" smtClean="0">
                <a:solidFill>
                  <a:schemeClr val="bg1"/>
                </a:solidFill>
              </a:rPr>
              <a:t> </a:t>
            </a:r>
            <a:r>
              <a:rPr lang="nl-NL" sz="1800" dirty="0" err="1" smtClean="0">
                <a:solidFill>
                  <a:schemeClr val="bg1"/>
                </a:solidFill>
              </a:rPr>
              <a:t>qualitied</a:t>
            </a:r>
            <a:r>
              <a:rPr lang="nl-NL" sz="1800" dirty="0" smtClean="0">
                <a:solidFill>
                  <a:schemeClr val="bg1"/>
                </a:solidFill>
              </a:rPr>
              <a:t> as </a:t>
            </a:r>
            <a:r>
              <a:rPr lang="nl-NL" sz="1800" dirty="0" err="1" smtClean="0">
                <a:solidFill>
                  <a:schemeClr val="bg1"/>
                </a:solidFill>
              </a:rPr>
              <a:t>an</a:t>
            </a:r>
            <a:r>
              <a:rPr lang="nl-NL" sz="1800" dirty="0" smtClean="0">
                <a:solidFill>
                  <a:schemeClr val="bg1"/>
                </a:solidFill>
              </a:rPr>
              <a:t> </a:t>
            </a:r>
            <a:r>
              <a:rPr lang="nl-NL" sz="1800" dirty="0" err="1" smtClean="0">
                <a:solidFill>
                  <a:schemeClr val="bg1"/>
                </a:solidFill>
              </a:rPr>
              <a:t>arbitral</a:t>
            </a:r>
            <a:r>
              <a:rPr lang="nl-NL" sz="1800" dirty="0" smtClean="0">
                <a:solidFill>
                  <a:schemeClr val="bg1"/>
                </a:solidFill>
              </a:rPr>
              <a:t> award, but </a:t>
            </a:r>
            <a:r>
              <a:rPr lang="nl-NL" sz="1800" dirty="0" err="1" smtClean="0">
                <a:solidFill>
                  <a:schemeClr val="bg1"/>
                </a:solidFill>
              </a:rPr>
              <a:t>it</a:t>
            </a:r>
            <a:r>
              <a:rPr lang="nl-NL" sz="1800" dirty="0" smtClean="0">
                <a:solidFill>
                  <a:schemeClr val="bg1"/>
                </a:solidFill>
              </a:rPr>
              <a:t> </a:t>
            </a:r>
            <a:r>
              <a:rPr lang="nl-NL" sz="1800" dirty="0" err="1" smtClean="0">
                <a:solidFill>
                  <a:schemeClr val="bg1"/>
                </a:solidFill>
              </a:rPr>
              <a:t>remains</a:t>
            </a:r>
            <a:r>
              <a:rPr lang="nl-NL" sz="1800" dirty="0" smtClean="0">
                <a:solidFill>
                  <a:schemeClr val="bg1"/>
                </a:solidFill>
              </a:rPr>
              <a:t> </a:t>
            </a:r>
            <a:r>
              <a:rPr lang="nl-NL" sz="1800" dirty="0" err="1" smtClean="0">
                <a:solidFill>
                  <a:schemeClr val="bg1"/>
                </a:solidFill>
              </a:rPr>
              <a:t>to</a:t>
            </a:r>
            <a:r>
              <a:rPr lang="nl-NL" sz="1800" dirty="0" smtClean="0">
                <a:solidFill>
                  <a:schemeClr val="bg1"/>
                </a:solidFill>
              </a:rPr>
              <a:t> </a:t>
            </a:r>
            <a:r>
              <a:rPr lang="nl-NL" sz="1800" dirty="0" err="1" smtClean="0">
                <a:solidFill>
                  <a:schemeClr val="bg1"/>
                </a:solidFill>
              </a:rPr>
              <a:t>be</a:t>
            </a:r>
            <a:r>
              <a:rPr lang="nl-NL" sz="1800" dirty="0" smtClean="0">
                <a:solidFill>
                  <a:schemeClr val="bg1"/>
                </a:solidFill>
              </a:rPr>
              <a:t> </a:t>
            </a:r>
            <a:r>
              <a:rPr lang="nl-NL" sz="1800" dirty="0" err="1" smtClean="0">
                <a:solidFill>
                  <a:schemeClr val="bg1"/>
                </a:solidFill>
              </a:rPr>
              <a:t>seen</a:t>
            </a:r>
            <a:r>
              <a:rPr lang="nl-NL" sz="1800" dirty="0" smtClean="0">
                <a:solidFill>
                  <a:schemeClr val="bg1"/>
                </a:solidFill>
              </a:rPr>
              <a:t> </a:t>
            </a:r>
            <a:r>
              <a:rPr lang="nl-NL" sz="1800" dirty="0" err="1" smtClean="0">
                <a:solidFill>
                  <a:schemeClr val="bg1"/>
                </a:solidFill>
              </a:rPr>
              <a:t>how</a:t>
            </a:r>
            <a:r>
              <a:rPr lang="nl-NL" sz="1800" dirty="0" smtClean="0">
                <a:solidFill>
                  <a:schemeClr val="bg1"/>
                </a:solidFill>
              </a:rPr>
              <a:t> </a:t>
            </a:r>
            <a:r>
              <a:rPr lang="nl-NL" sz="1800" dirty="0" err="1" smtClean="0">
                <a:solidFill>
                  <a:schemeClr val="bg1"/>
                </a:solidFill>
              </a:rPr>
              <a:t>foreign</a:t>
            </a:r>
            <a:r>
              <a:rPr lang="nl-NL" sz="1800" dirty="0" smtClean="0">
                <a:solidFill>
                  <a:schemeClr val="bg1"/>
                </a:solidFill>
              </a:rPr>
              <a:t> courts </a:t>
            </a:r>
            <a:r>
              <a:rPr lang="nl-NL" sz="1800" dirty="0" err="1" smtClean="0">
                <a:solidFill>
                  <a:schemeClr val="bg1"/>
                </a:solidFill>
              </a:rPr>
              <a:t>will</a:t>
            </a:r>
            <a:r>
              <a:rPr lang="nl-NL" sz="1800" dirty="0" smtClean="0">
                <a:solidFill>
                  <a:schemeClr val="bg1"/>
                </a:solidFill>
              </a:rPr>
              <a:t> </a:t>
            </a:r>
            <a:r>
              <a:rPr lang="nl-NL" sz="1800" dirty="0" err="1" smtClean="0">
                <a:solidFill>
                  <a:schemeClr val="bg1"/>
                </a:solidFill>
              </a:rPr>
              <a:t>see</a:t>
            </a:r>
            <a:r>
              <a:rPr lang="nl-NL" sz="1800" dirty="0" smtClean="0">
                <a:solidFill>
                  <a:schemeClr val="bg1"/>
                </a:solidFill>
              </a:rPr>
              <a:t> </a:t>
            </a:r>
            <a:r>
              <a:rPr lang="nl-NL" sz="1800" dirty="0" err="1" smtClean="0">
                <a:solidFill>
                  <a:schemeClr val="bg1"/>
                </a:solidFill>
              </a:rPr>
              <a:t>this</a:t>
            </a:r>
            <a:r>
              <a:rPr lang="nl-NL" sz="1800" dirty="0" smtClean="0">
                <a:solidFill>
                  <a:schemeClr val="bg1"/>
                </a:solidFill>
              </a:rPr>
              <a:t> </a:t>
            </a:r>
            <a:r>
              <a:rPr lang="nl-NL" sz="1800" dirty="0" err="1" smtClean="0">
                <a:solidFill>
                  <a:schemeClr val="bg1"/>
                </a:solidFill>
              </a:rPr>
              <a:t>under</a:t>
            </a:r>
            <a:r>
              <a:rPr lang="nl-NL" sz="1800" dirty="0" smtClean="0">
                <a:solidFill>
                  <a:schemeClr val="bg1"/>
                </a:solidFill>
              </a:rPr>
              <a:t> the New York </a:t>
            </a:r>
            <a:r>
              <a:rPr lang="nl-NL" sz="1800" dirty="0" err="1" smtClean="0">
                <a:solidFill>
                  <a:schemeClr val="bg1"/>
                </a:solidFill>
              </a:rPr>
              <a:t>Convention</a:t>
            </a:r>
            <a:endParaRPr lang="nl-NL" sz="1800" dirty="0" smtClean="0">
              <a:solidFill>
                <a:schemeClr val="bg1"/>
              </a:solidFill>
            </a:endParaRPr>
          </a:p>
          <a:p>
            <a:pPr marL="342900" indent="-342900">
              <a:buFont typeface="Arial" pitchFamily="34" charset="0"/>
              <a:buChar char="•"/>
            </a:pPr>
            <a:endParaRPr lang="nl-NL" dirty="0">
              <a:solidFill>
                <a:schemeClr val="bg1"/>
              </a:solidFill>
            </a:endParaRPr>
          </a:p>
        </p:txBody>
      </p:sp>
    </p:spTree>
    <p:extLst>
      <p:ext uri="{BB962C8B-B14F-4D97-AF65-F5344CB8AC3E}">
        <p14:creationId xmlns:p14="http://schemas.microsoft.com/office/powerpoint/2010/main" val="2500171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solidFill>
                  <a:srgbClr val="0070C0"/>
                </a:solidFill>
              </a:rPr>
              <a:t>4. </a:t>
            </a:r>
            <a:r>
              <a:rPr lang="en-US" dirty="0">
                <a:solidFill>
                  <a:srgbClr val="0070C0"/>
                </a:solidFill>
              </a:rPr>
              <a:t>Provisional measures in pending arbitration </a:t>
            </a:r>
            <a:r>
              <a:rPr lang="en-US" dirty="0" smtClean="0">
                <a:solidFill>
                  <a:srgbClr val="0070C0"/>
                </a:solidFill>
              </a:rPr>
              <a:t>proceedings (II)</a:t>
            </a:r>
            <a:r>
              <a:rPr lang="en-US" dirty="0"/>
              <a:t/>
            </a:r>
            <a:br>
              <a:rPr lang="en-US" dirty="0"/>
            </a:br>
            <a:endParaRPr lang="nl-NL" dirty="0"/>
          </a:p>
        </p:txBody>
      </p:sp>
      <p:sp>
        <p:nvSpPr>
          <p:cNvPr id="3" name="Content Placeholder 2"/>
          <p:cNvSpPr>
            <a:spLocks noGrp="1"/>
          </p:cNvSpPr>
          <p:nvPr>
            <p:ph idx="1"/>
          </p:nvPr>
        </p:nvSpPr>
        <p:spPr/>
        <p:txBody>
          <a:bodyPr/>
          <a:lstStyle/>
          <a:p>
            <a:pPr marL="0" lvl="1" indent="0">
              <a:spcBef>
                <a:spcPct val="40000"/>
              </a:spcBef>
            </a:pPr>
            <a:r>
              <a:rPr lang="en-GB" dirty="0">
                <a:solidFill>
                  <a:srgbClr val="C00000"/>
                </a:solidFill>
              </a:rPr>
              <a:t>How </a:t>
            </a:r>
            <a:r>
              <a:rPr lang="en-GB" dirty="0" smtClean="0">
                <a:solidFill>
                  <a:srgbClr val="C00000"/>
                </a:solidFill>
              </a:rPr>
              <a:t>will </a:t>
            </a:r>
            <a:r>
              <a:rPr lang="en-GB" dirty="0">
                <a:solidFill>
                  <a:srgbClr val="C00000"/>
                </a:solidFill>
              </a:rPr>
              <a:t>these new rules compare to </a:t>
            </a:r>
            <a:r>
              <a:rPr lang="en-GB" dirty="0" smtClean="0">
                <a:solidFill>
                  <a:srgbClr val="C00000"/>
                </a:solidFill>
              </a:rPr>
              <a:t>Litigation</a:t>
            </a:r>
            <a:r>
              <a:rPr lang="en-GB" dirty="0">
                <a:solidFill>
                  <a:srgbClr val="C00000"/>
                </a:solidFill>
              </a:rPr>
              <a:t>?</a:t>
            </a:r>
          </a:p>
          <a:p>
            <a:pPr marL="342900" indent="-342900">
              <a:buFont typeface="Arial" pitchFamily="34" charset="0"/>
              <a:buChar char="•"/>
            </a:pPr>
            <a:r>
              <a:rPr lang="en-US" dirty="0" smtClean="0">
                <a:solidFill>
                  <a:schemeClr val="bg1"/>
                </a:solidFill>
              </a:rPr>
              <a:t>More similarity </a:t>
            </a:r>
            <a:r>
              <a:rPr lang="en-US" dirty="0">
                <a:solidFill>
                  <a:schemeClr val="bg1"/>
                </a:solidFill>
              </a:rPr>
              <a:t>between </a:t>
            </a:r>
            <a:r>
              <a:rPr lang="en-US" dirty="0" smtClean="0">
                <a:solidFill>
                  <a:schemeClr val="bg1"/>
                </a:solidFill>
              </a:rPr>
              <a:t>Arbitration </a:t>
            </a:r>
            <a:r>
              <a:rPr lang="en-US" dirty="0">
                <a:solidFill>
                  <a:schemeClr val="bg1"/>
                </a:solidFill>
              </a:rPr>
              <a:t>and </a:t>
            </a:r>
            <a:r>
              <a:rPr lang="en-US" dirty="0" smtClean="0">
                <a:solidFill>
                  <a:schemeClr val="bg1"/>
                </a:solidFill>
              </a:rPr>
              <a:t>Litigation </a:t>
            </a:r>
          </a:p>
          <a:p>
            <a:pPr marL="342900" indent="-342900">
              <a:buFont typeface="Arial" pitchFamily="34" charset="0"/>
              <a:buChar char="•"/>
            </a:pPr>
            <a:r>
              <a:rPr lang="en-US" dirty="0" smtClean="0">
                <a:solidFill>
                  <a:schemeClr val="bg1"/>
                </a:solidFill>
              </a:rPr>
              <a:t>Authority </a:t>
            </a:r>
            <a:r>
              <a:rPr lang="en-US" dirty="0">
                <a:solidFill>
                  <a:schemeClr val="bg1"/>
                </a:solidFill>
              </a:rPr>
              <a:t>for judge in interim proceedings (</a:t>
            </a:r>
            <a:r>
              <a:rPr lang="en-US" i="1" dirty="0" err="1">
                <a:solidFill>
                  <a:schemeClr val="bg1"/>
                </a:solidFill>
              </a:rPr>
              <a:t>voorzieningenrechter</a:t>
            </a:r>
            <a:r>
              <a:rPr lang="en-US" dirty="0">
                <a:solidFill>
                  <a:schemeClr val="bg1"/>
                </a:solidFill>
              </a:rPr>
              <a:t>) to order provisional measures in separate proceedings (</a:t>
            </a:r>
            <a:r>
              <a:rPr lang="en-US" i="1" dirty="0" err="1">
                <a:solidFill>
                  <a:schemeClr val="bg1"/>
                </a:solidFill>
              </a:rPr>
              <a:t>kort</a:t>
            </a:r>
            <a:r>
              <a:rPr lang="en-US" i="1" dirty="0">
                <a:solidFill>
                  <a:schemeClr val="bg1"/>
                </a:solidFill>
              </a:rPr>
              <a:t> </a:t>
            </a:r>
            <a:r>
              <a:rPr lang="en-US" i="1" dirty="0" err="1">
                <a:solidFill>
                  <a:schemeClr val="bg1"/>
                </a:solidFill>
              </a:rPr>
              <a:t>geding</a:t>
            </a:r>
            <a:r>
              <a:rPr lang="en-US" dirty="0">
                <a:solidFill>
                  <a:schemeClr val="bg1"/>
                </a:solidFill>
              </a:rPr>
              <a:t>) (art. 254-260 CCP</a:t>
            </a:r>
            <a:r>
              <a:rPr lang="en-US" dirty="0" smtClean="0">
                <a:solidFill>
                  <a:schemeClr val="bg1"/>
                </a:solidFill>
              </a:rPr>
              <a:t>)</a:t>
            </a:r>
          </a:p>
          <a:p>
            <a:pPr marL="695325" lvl="2" indent="-342900">
              <a:buFont typeface="Arial" pitchFamily="34" charset="0"/>
              <a:buChar char="•"/>
            </a:pPr>
            <a:r>
              <a:rPr lang="en-US" sz="1800" i="1" dirty="0" err="1" smtClean="0">
                <a:solidFill>
                  <a:schemeClr val="bg1"/>
                </a:solidFill>
              </a:rPr>
              <a:t>Cf</a:t>
            </a:r>
            <a:r>
              <a:rPr lang="en-US" sz="1800" i="1" dirty="0" smtClean="0">
                <a:solidFill>
                  <a:schemeClr val="bg1"/>
                </a:solidFill>
              </a:rPr>
              <a:t> </a:t>
            </a:r>
            <a:r>
              <a:rPr lang="en-US" sz="1800" i="1" dirty="0" err="1" smtClean="0">
                <a:solidFill>
                  <a:schemeClr val="bg1"/>
                </a:solidFill>
              </a:rPr>
              <a:t>arbitraal</a:t>
            </a:r>
            <a:r>
              <a:rPr lang="en-US" sz="1800" i="1" dirty="0" smtClean="0">
                <a:solidFill>
                  <a:schemeClr val="bg1"/>
                </a:solidFill>
              </a:rPr>
              <a:t> </a:t>
            </a:r>
            <a:r>
              <a:rPr lang="en-US" sz="1800" i="1" dirty="0" err="1" smtClean="0">
                <a:solidFill>
                  <a:schemeClr val="bg1"/>
                </a:solidFill>
              </a:rPr>
              <a:t>kort</a:t>
            </a:r>
            <a:r>
              <a:rPr lang="en-US" sz="1800" i="1" dirty="0" smtClean="0">
                <a:solidFill>
                  <a:schemeClr val="bg1"/>
                </a:solidFill>
              </a:rPr>
              <a:t> </a:t>
            </a:r>
            <a:r>
              <a:rPr lang="en-US" sz="1800" i="1" dirty="0" err="1" smtClean="0">
                <a:solidFill>
                  <a:schemeClr val="bg1"/>
                </a:solidFill>
              </a:rPr>
              <a:t>geding</a:t>
            </a:r>
            <a:endParaRPr lang="en-US" sz="1800" i="1" dirty="0">
              <a:solidFill>
                <a:schemeClr val="bg1"/>
              </a:solidFill>
            </a:endParaRPr>
          </a:p>
          <a:p>
            <a:pPr marL="342900" indent="-342900">
              <a:buFont typeface="Arial" pitchFamily="34" charset="0"/>
              <a:buChar char="•"/>
            </a:pPr>
            <a:r>
              <a:rPr lang="en-US" dirty="0">
                <a:solidFill>
                  <a:schemeClr val="bg1"/>
                </a:solidFill>
              </a:rPr>
              <a:t>Authority for judge to order certain provisional measures (including conservatory measures) in pending proceedings on the merits (art. 223 CCP</a:t>
            </a:r>
            <a:r>
              <a:rPr lang="en-US" i="1" dirty="0">
                <a:solidFill>
                  <a:schemeClr val="bg1"/>
                </a:solidFill>
              </a:rPr>
              <a:t>); </a:t>
            </a:r>
            <a:r>
              <a:rPr lang="en-US" i="1" dirty="0" err="1" smtClean="0">
                <a:solidFill>
                  <a:schemeClr val="bg1"/>
                </a:solidFill>
              </a:rPr>
              <a:t>provisionele</a:t>
            </a:r>
            <a:r>
              <a:rPr lang="en-US" i="1" dirty="0" smtClean="0">
                <a:solidFill>
                  <a:schemeClr val="bg1"/>
                </a:solidFill>
              </a:rPr>
              <a:t> </a:t>
            </a:r>
            <a:r>
              <a:rPr lang="en-US" i="1" dirty="0" err="1" smtClean="0">
                <a:solidFill>
                  <a:schemeClr val="bg1"/>
                </a:solidFill>
              </a:rPr>
              <a:t>voorziening</a:t>
            </a:r>
            <a:endParaRPr lang="en-US" i="1" dirty="0" smtClean="0">
              <a:solidFill>
                <a:schemeClr val="bg1"/>
              </a:solidFill>
            </a:endParaRPr>
          </a:p>
          <a:p>
            <a:pPr marL="695325" lvl="2" indent="-342900">
              <a:buFont typeface="Arial" pitchFamily="34" charset="0"/>
              <a:buChar char="•"/>
            </a:pPr>
            <a:r>
              <a:rPr lang="en-US" sz="1800" i="1" dirty="0" err="1" smtClean="0">
                <a:solidFill>
                  <a:schemeClr val="bg1"/>
                </a:solidFill>
              </a:rPr>
              <a:t>Cf</a:t>
            </a:r>
            <a:r>
              <a:rPr lang="en-US" sz="1800" i="1" dirty="0" smtClean="0">
                <a:solidFill>
                  <a:schemeClr val="bg1"/>
                </a:solidFill>
              </a:rPr>
              <a:t> </a:t>
            </a:r>
            <a:r>
              <a:rPr lang="en-US" sz="1800" i="1" dirty="0" err="1" smtClean="0">
                <a:solidFill>
                  <a:schemeClr val="bg1"/>
                </a:solidFill>
              </a:rPr>
              <a:t>voorlopige</a:t>
            </a:r>
            <a:r>
              <a:rPr lang="en-US" sz="1800" i="1" dirty="0" smtClean="0">
                <a:solidFill>
                  <a:schemeClr val="bg1"/>
                </a:solidFill>
              </a:rPr>
              <a:t> </a:t>
            </a:r>
            <a:r>
              <a:rPr lang="en-US" sz="1800" i="1" dirty="0" err="1" smtClean="0">
                <a:solidFill>
                  <a:schemeClr val="bg1"/>
                </a:solidFill>
              </a:rPr>
              <a:t>voorziening</a:t>
            </a:r>
            <a:r>
              <a:rPr lang="en-US" sz="1800" i="1" dirty="0" smtClean="0">
                <a:solidFill>
                  <a:schemeClr val="bg1"/>
                </a:solidFill>
              </a:rPr>
              <a:t> in </a:t>
            </a:r>
            <a:r>
              <a:rPr lang="en-US" sz="1800" i="1" dirty="0" err="1" smtClean="0">
                <a:solidFill>
                  <a:schemeClr val="bg1"/>
                </a:solidFill>
              </a:rPr>
              <a:t>arbitraal</a:t>
            </a:r>
            <a:r>
              <a:rPr lang="en-US" sz="1800" i="1" dirty="0" smtClean="0">
                <a:solidFill>
                  <a:schemeClr val="bg1"/>
                </a:solidFill>
              </a:rPr>
              <a:t> </a:t>
            </a:r>
            <a:r>
              <a:rPr lang="en-US" sz="1800" i="1" dirty="0" err="1" smtClean="0">
                <a:solidFill>
                  <a:schemeClr val="bg1"/>
                </a:solidFill>
              </a:rPr>
              <a:t>geding</a:t>
            </a:r>
            <a:endParaRPr lang="en-US" sz="1800" i="1" dirty="0">
              <a:solidFill>
                <a:schemeClr val="bg1"/>
              </a:solidFill>
            </a:endParaRPr>
          </a:p>
          <a:p>
            <a:pPr marL="342900" indent="-342900">
              <a:buFont typeface="Arial" pitchFamily="34" charset="0"/>
              <a:buChar char="•"/>
            </a:pPr>
            <a:endParaRPr lang="nl-NL" dirty="0">
              <a:solidFill>
                <a:schemeClr val="bg1"/>
              </a:solidFill>
            </a:endParaRPr>
          </a:p>
        </p:txBody>
      </p:sp>
    </p:spTree>
    <p:extLst>
      <p:ext uri="{BB962C8B-B14F-4D97-AF65-F5344CB8AC3E}">
        <p14:creationId xmlns:p14="http://schemas.microsoft.com/office/powerpoint/2010/main" val="3333294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5</a:t>
            </a:r>
            <a:r>
              <a:rPr lang="nl-NL" dirty="0" smtClean="0">
                <a:solidFill>
                  <a:srgbClr val="0070C0"/>
                </a:solidFill>
              </a:rPr>
              <a:t>. </a:t>
            </a:r>
            <a:r>
              <a:rPr lang="nl-NL" dirty="0" err="1" smtClean="0">
                <a:solidFill>
                  <a:srgbClr val="0070C0"/>
                </a:solidFill>
              </a:rPr>
              <a:t>Arbitration</a:t>
            </a:r>
            <a:r>
              <a:rPr lang="nl-NL" dirty="0" smtClean="0">
                <a:solidFill>
                  <a:srgbClr val="0070C0"/>
                </a:solidFill>
              </a:rPr>
              <a:t> in B2C </a:t>
            </a:r>
            <a:r>
              <a:rPr lang="nl-NL" dirty="0" err="1" smtClean="0">
                <a:solidFill>
                  <a:srgbClr val="0070C0"/>
                </a:solidFill>
              </a:rPr>
              <a:t>contracts</a:t>
            </a:r>
            <a:r>
              <a:rPr lang="nl-NL" dirty="0" smtClean="0">
                <a:solidFill>
                  <a:srgbClr val="0070C0"/>
                </a:solidFill>
              </a:rPr>
              <a:t> (I)</a:t>
            </a:r>
            <a:r>
              <a:rPr lang="nl-NL" dirty="0"/>
              <a:t/>
            </a:r>
            <a:br>
              <a:rPr lang="nl-NL" dirty="0"/>
            </a:br>
            <a:endParaRPr lang="nl-NL" dirty="0"/>
          </a:p>
        </p:txBody>
      </p:sp>
      <p:sp>
        <p:nvSpPr>
          <p:cNvPr id="3" name="Content Placeholder 2"/>
          <p:cNvSpPr>
            <a:spLocks noGrp="1"/>
          </p:cNvSpPr>
          <p:nvPr>
            <p:ph idx="1"/>
          </p:nvPr>
        </p:nvSpPr>
        <p:spPr/>
        <p:txBody>
          <a:bodyPr/>
          <a:lstStyle/>
          <a:p>
            <a:pPr marL="342900" lvl="2" indent="-342900">
              <a:spcBef>
                <a:spcPct val="40000"/>
              </a:spcBef>
              <a:buFont typeface="Arial" pitchFamily="34" charset="0"/>
              <a:buChar char="•"/>
            </a:pPr>
            <a:r>
              <a:rPr lang="nl-NL" dirty="0" err="1" smtClean="0">
                <a:solidFill>
                  <a:srgbClr val="00B0F0"/>
                </a:solidFill>
              </a:rPr>
              <a:t>Current</a:t>
            </a:r>
            <a:r>
              <a:rPr lang="nl-NL" dirty="0" smtClean="0">
                <a:solidFill>
                  <a:schemeClr val="bg1"/>
                </a:solidFill>
              </a:rPr>
              <a:t>: Hoge Raad: ECJ case </a:t>
            </a:r>
            <a:r>
              <a:rPr lang="nl-NL" dirty="0" err="1" smtClean="0">
                <a:solidFill>
                  <a:schemeClr val="bg1"/>
                </a:solidFill>
              </a:rPr>
              <a:t>law</a:t>
            </a:r>
            <a:r>
              <a:rPr lang="nl-NL" dirty="0" smtClean="0">
                <a:solidFill>
                  <a:schemeClr val="bg1"/>
                </a:solidFill>
              </a:rPr>
              <a:t> </a:t>
            </a:r>
            <a:r>
              <a:rPr lang="nl-NL" dirty="0" err="1" smtClean="0">
                <a:solidFill>
                  <a:schemeClr val="bg1"/>
                </a:solidFill>
              </a:rPr>
              <a:t>and</a:t>
            </a:r>
            <a:r>
              <a:rPr lang="nl-NL" dirty="0" smtClean="0">
                <a:solidFill>
                  <a:schemeClr val="bg1"/>
                </a:solidFill>
              </a:rPr>
              <a:t> "</a:t>
            </a:r>
            <a:r>
              <a:rPr lang="nl-NL" i="1" dirty="0" smtClean="0">
                <a:solidFill>
                  <a:schemeClr val="bg1"/>
                </a:solidFill>
              </a:rPr>
              <a:t>alle relevante omstandigheden van het geval" (</a:t>
            </a:r>
            <a:r>
              <a:rPr lang="nl-NL" dirty="0" smtClean="0">
                <a:solidFill>
                  <a:schemeClr val="bg1"/>
                </a:solidFill>
              </a:rPr>
              <a:t>art. 6:233 DCC)</a:t>
            </a:r>
          </a:p>
          <a:p>
            <a:pPr marL="695325" lvl="3" indent="-342900">
              <a:spcBef>
                <a:spcPct val="40000"/>
              </a:spcBef>
              <a:buFont typeface="Courier New" pitchFamily="49" charset="0"/>
              <a:buChar char="o"/>
            </a:pPr>
            <a:r>
              <a:rPr lang="nl-NL" dirty="0" smtClean="0">
                <a:solidFill>
                  <a:schemeClr val="bg1"/>
                </a:solidFill>
              </a:rPr>
              <a:t>Consumer </a:t>
            </a:r>
            <a:r>
              <a:rPr lang="nl-NL" dirty="0" err="1">
                <a:solidFill>
                  <a:schemeClr val="bg1"/>
                </a:solidFill>
              </a:rPr>
              <a:t>protection</a:t>
            </a:r>
            <a:r>
              <a:rPr lang="nl-NL" dirty="0">
                <a:solidFill>
                  <a:schemeClr val="bg1"/>
                </a:solidFill>
              </a:rPr>
              <a:t> (</a:t>
            </a:r>
            <a:r>
              <a:rPr lang="nl-NL" dirty="0" err="1">
                <a:solidFill>
                  <a:schemeClr val="bg1"/>
                </a:solidFill>
              </a:rPr>
              <a:t>cf</a:t>
            </a:r>
            <a:r>
              <a:rPr lang="nl-NL" dirty="0">
                <a:solidFill>
                  <a:schemeClr val="bg1"/>
                </a:solidFill>
              </a:rPr>
              <a:t> EU Directive 93/13EEG)</a:t>
            </a:r>
          </a:p>
          <a:p>
            <a:pPr marL="342900" indent="-342900">
              <a:buFont typeface="Arial" pitchFamily="34" charset="0"/>
              <a:buChar char="•"/>
            </a:pPr>
            <a:endParaRPr lang="nl-NL" dirty="0" smtClean="0">
              <a:solidFill>
                <a:schemeClr val="bg1"/>
              </a:solidFill>
            </a:endParaRPr>
          </a:p>
          <a:p>
            <a:pPr marL="342900" indent="-342900">
              <a:buFont typeface="Arial" pitchFamily="34" charset="0"/>
              <a:buChar char="•"/>
            </a:pPr>
            <a:r>
              <a:rPr lang="nl-NL" dirty="0" smtClean="0">
                <a:solidFill>
                  <a:srgbClr val="00B0F0"/>
                </a:solidFill>
              </a:rPr>
              <a:t>New</a:t>
            </a:r>
            <a:r>
              <a:rPr lang="nl-NL" dirty="0" smtClean="0">
                <a:solidFill>
                  <a:schemeClr val="bg1"/>
                </a:solidFill>
              </a:rPr>
              <a:t>: art. 6:236 </a:t>
            </a:r>
            <a:r>
              <a:rPr lang="nl-NL" dirty="0" err="1" smtClean="0">
                <a:solidFill>
                  <a:schemeClr val="bg1"/>
                </a:solidFill>
              </a:rPr>
              <a:t>subsection</a:t>
            </a:r>
            <a:r>
              <a:rPr lang="nl-NL" dirty="0" smtClean="0">
                <a:solidFill>
                  <a:schemeClr val="bg1"/>
                </a:solidFill>
              </a:rPr>
              <a:t> n DCC </a:t>
            </a:r>
            <a:r>
              <a:rPr lang="nl-NL" dirty="0" err="1" smtClean="0">
                <a:solidFill>
                  <a:schemeClr val="bg1"/>
                </a:solidFill>
              </a:rPr>
              <a:t>will</a:t>
            </a:r>
            <a:r>
              <a:rPr lang="nl-NL" dirty="0" smtClean="0">
                <a:solidFill>
                  <a:schemeClr val="bg1"/>
                </a:solidFill>
              </a:rPr>
              <a:t> </a:t>
            </a:r>
            <a:r>
              <a:rPr lang="nl-NL" dirty="0" err="1" smtClean="0">
                <a:solidFill>
                  <a:schemeClr val="bg1"/>
                </a:solidFill>
              </a:rPr>
              <a:t>be</a:t>
            </a:r>
            <a:r>
              <a:rPr lang="nl-NL" dirty="0">
                <a:solidFill>
                  <a:schemeClr val="bg1"/>
                </a:solidFill>
              </a:rPr>
              <a:t> </a:t>
            </a:r>
            <a:r>
              <a:rPr lang="nl-NL" dirty="0" err="1" smtClean="0">
                <a:solidFill>
                  <a:schemeClr val="bg1"/>
                </a:solidFill>
              </a:rPr>
              <a:t>amended</a:t>
            </a:r>
            <a:r>
              <a:rPr lang="nl-NL" dirty="0" smtClean="0">
                <a:solidFill>
                  <a:schemeClr val="bg1"/>
                </a:solidFill>
              </a:rPr>
              <a:t>:</a:t>
            </a:r>
          </a:p>
          <a:p>
            <a:pPr marL="809625" lvl="2" indent="-457200">
              <a:buFont typeface="Courier New" pitchFamily="49" charset="0"/>
              <a:buChar char="o"/>
            </a:pPr>
            <a:r>
              <a:rPr lang="nl-NL" dirty="0" smtClean="0">
                <a:solidFill>
                  <a:schemeClr val="bg1"/>
                </a:solidFill>
              </a:rPr>
              <a:t>as </a:t>
            </a:r>
            <a:r>
              <a:rPr lang="nl-NL" dirty="0">
                <a:solidFill>
                  <a:schemeClr val="bg1"/>
                </a:solidFill>
              </a:rPr>
              <a:t>a </a:t>
            </a:r>
            <a:r>
              <a:rPr lang="nl-NL" dirty="0" err="1">
                <a:solidFill>
                  <a:schemeClr val="bg1"/>
                </a:solidFill>
              </a:rPr>
              <a:t>rule</a:t>
            </a:r>
            <a:r>
              <a:rPr lang="nl-NL" dirty="0">
                <a:solidFill>
                  <a:schemeClr val="bg1"/>
                </a:solidFill>
              </a:rPr>
              <a:t>: </a:t>
            </a:r>
            <a:r>
              <a:rPr lang="nl-NL" dirty="0" err="1">
                <a:solidFill>
                  <a:schemeClr val="bg1"/>
                </a:solidFill>
              </a:rPr>
              <a:t>onreasonably</a:t>
            </a:r>
            <a:r>
              <a:rPr lang="nl-NL" dirty="0">
                <a:solidFill>
                  <a:schemeClr val="bg1"/>
                </a:solidFill>
              </a:rPr>
              <a:t> </a:t>
            </a:r>
            <a:r>
              <a:rPr lang="nl-NL" dirty="0" err="1">
                <a:solidFill>
                  <a:schemeClr val="bg1"/>
                </a:solidFill>
              </a:rPr>
              <a:t>onerous</a:t>
            </a:r>
            <a:r>
              <a:rPr lang="nl-NL" dirty="0">
                <a:solidFill>
                  <a:schemeClr val="bg1"/>
                </a:solidFill>
              </a:rPr>
              <a:t> ("</a:t>
            </a:r>
            <a:r>
              <a:rPr lang="nl-NL" i="1" dirty="0">
                <a:solidFill>
                  <a:schemeClr val="bg1"/>
                </a:solidFill>
              </a:rPr>
              <a:t>onredelijk bezwarend"/ zwarte </a:t>
            </a:r>
            <a:r>
              <a:rPr lang="nl-NL" i="1" dirty="0" smtClean="0">
                <a:solidFill>
                  <a:schemeClr val="bg1"/>
                </a:solidFill>
              </a:rPr>
              <a:t>lijst)</a:t>
            </a:r>
          </a:p>
          <a:p>
            <a:pPr marL="809625" lvl="2" indent="-457200">
              <a:buFont typeface="Courier New" pitchFamily="49" charset="0"/>
              <a:buChar char="o"/>
            </a:pPr>
            <a:r>
              <a:rPr lang="nl-NL" dirty="0" err="1" smtClean="0">
                <a:solidFill>
                  <a:schemeClr val="bg1"/>
                </a:solidFill>
              </a:rPr>
              <a:t>Arbitration</a:t>
            </a:r>
            <a:r>
              <a:rPr lang="nl-NL" dirty="0" smtClean="0">
                <a:solidFill>
                  <a:schemeClr val="bg1"/>
                </a:solidFill>
              </a:rPr>
              <a:t> in B2C:</a:t>
            </a:r>
          </a:p>
          <a:p>
            <a:pPr marL="1536700" lvl="4" indent="-457200">
              <a:buFont typeface="Arial" pitchFamily="34" charset="0"/>
              <a:buChar char="•"/>
            </a:pPr>
            <a:r>
              <a:rPr lang="nl-NL" sz="1800" dirty="0" err="1">
                <a:solidFill>
                  <a:schemeClr val="bg1"/>
                </a:solidFill>
              </a:rPr>
              <a:t>a</a:t>
            </a:r>
            <a:r>
              <a:rPr lang="nl-NL" sz="1800" dirty="0" err="1" smtClean="0">
                <a:solidFill>
                  <a:schemeClr val="bg1"/>
                </a:solidFill>
              </a:rPr>
              <a:t>fter</a:t>
            </a:r>
            <a:r>
              <a:rPr lang="nl-NL" sz="1800" dirty="0" smtClean="0">
                <a:solidFill>
                  <a:schemeClr val="bg1"/>
                </a:solidFill>
              </a:rPr>
              <a:t> a </a:t>
            </a:r>
            <a:r>
              <a:rPr lang="nl-NL" sz="1800" dirty="0" err="1" smtClean="0">
                <a:solidFill>
                  <a:schemeClr val="bg1"/>
                </a:solidFill>
              </a:rPr>
              <a:t>dispute</a:t>
            </a:r>
            <a:r>
              <a:rPr lang="nl-NL" sz="1800" dirty="0" smtClean="0">
                <a:solidFill>
                  <a:schemeClr val="bg1"/>
                </a:solidFill>
              </a:rPr>
              <a:t> has </a:t>
            </a:r>
            <a:r>
              <a:rPr lang="nl-NL" sz="1800" dirty="0" err="1" smtClean="0">
                <a:solidFill>
                  <a:schemeClr val="bg1"/>
                </a:solidFill>
              </a:rPr>
              <a:t>arisen</a:t>
            </a:r>
            <a:r>
              <a:rPr lang="nl-NL" sz="1800" dirty="0" smtClean="0">
                <a:solidFill>
                  <a:schemeClr val="bg1"/>
                </a:solidFill>
              </a:rPr>
              <a:t>: </a:t>
            </a:r>
            <a:r>
              <a:rPr lang="nl-NL" sz="1800" dirty="0" err="1" smtClean="0">
                <a:solidFill>
                  <a:schemeClr val="bg1"/>
                </a:solidFill>
              </a:rPr>
              <a:t>by</a:t>
            </a:r>
            <a:r>
              <a:rPr lang="nl-NL" sz="1800" dirty="0" smtClean="0">
                <a:solidFill>
                  <a:schemeClr val="bg1"/>
                </a:solidFill>
              </a:rPr>
              <a:t> separate </a:t>
            </a:r>
            <a:r>
              <a:rPr lang="nl-NL" sz="1800" dirty="0" err="1" smtClean="0">
                <a:solidFill>
                  <a:schemeClr val="bg1"/>
                </a:solidFill>
              </a:rPr>
              <a:t>arbitration</a:t>
            </a:r>
            <a:r>
              <a:rPr lang="nl-NL" sz="1800" dirty="0" smtClean="0">
                <a:solidFill>
                  <a:schemeClr val="bg1"/>
                </a:solidFill>
              </a:rPr>
              <a:t> agreement</a:t>
            </a:r>
          </a:p>
          <a:p>
            <a:pPr marL="1536700" lvl="4" indent="-457200">
              <a:buFont typeface="Arial" pitchFamily="34" charset="0"/>
              <a:buChar char="•"/>
            </a:pPr>
            <a:r>
              <a:rPr lang="nl-NL" sz="1800" dirty="0" err="1" smtClean="0">
                <a:solidFill>
                  <a:schemeClr val="bg1"/>
                </a:solidFill>
              </a:rPr>
              <a:t>general</a:t>
            </a:r>
            <a:r>
              <a:rPr lang="nl-NL" sz="1800" dirty="0" smtClean="0">
                <a:solidFill>
                  <a:schemeClr val="bg1"/>
                </a:solidFill>
              </a:rPr>
              <a:t> </a:t>
            </a:r>
            <a:r>
              <a:rPr lang="nl-NL" sz="1800" dirty="0" err="1" smtClean="0">
                <a:solidFill>
                  <a:schemeClr val="bg1"/>
                </a:solidFill>
              </a:rPr>
              <a:t>conditions</a:t>
            </a:r>
            <a:r>
              <a:rPr lang="nl-NL" sz="1800" dirty="0" smtClean="0">
                <a:solidFill>
                  <a:schemeClr val="bg1"/>
                </a:solidFill>
              </a:rPr>
              <a:t>: 30 </a:t>
            </a:r>
            <a:r>
              <a:rPr lang="nl-NL" sz="1800" dirty="0" err="1" smtClean="0">
                <a:solidFill>
                  <a:schemeClr val="bg1"/>
                </a:solidFill>
              </a:rPr>
              <a:t>day-period</a:t>
            </a:r>
            <a:r>
              <a:rPr lang="nl-NL" sz="1800" dirty="0" smtClean="0">
                <a:solidFill>
                  <a:schemeClr val="bg1"/>
                </a:solidFill>
              </a:rPr>
              <a:t> </a:t>
            </a:r>
            <a:r>
              <a:rPr lang="nl-NL" sz="1800" dirty="0" err="1" smtClean="0">
                <a:solidFill>
                  <a:schemeClr val="bg1"/>
                </a:solidFill>
              </a:rPr>
              <a:t>for</a:t>
            </a:r>
            <a:r>
              <a:rPr lang="nl-NL" sz="1800" dirty="0" smtClean="0">
                <a:solidFill>
                  <a:schemeClr val="bg1"/>
                </a:solidFill>
              </a:rPr>
              <a:t> </a:t>
            </a:r>
            <a:r>
              <a:rPr lang="nl-NL" sz="1800" dirty="0" err="1" smtClean="0">
                <a:solidFill>
                  <a:schemeClr val="bg1"/>
                </a:solidFill>
              </a:rPr>
              <a:t>consumer</a:t>
            </a:r>
            <a:r>
              <a:rPr lang="nl-NL" sz="1800" dirty="0" smtClean="0">
                <a:solidFill>
                  <a:schemeClr val="bg1"/>
                </a:solidFill>
              </a:rPr>
              <a:t> </a:t>
            </a:r>
            <a:r>
              <a:rPr lang="nl-NL" sz="1800" dirty="0" err="1" smtClean="0">
                <a:solidFill>
                  <a:schemeClr val="bg1"/>
                </a:solidFill>
              </a:rPr>
              <a:t>to</a:t>
            </a:r>
            <a:r>
              <a:rPr lang="nl-NL" sz="1800" dirty="0" smtClean="0">
                <a:solidFill>
                  <a:schemeClr val="bg1"/>
                </a:solidFill>
              </a:rPr>
              <a:t> </a:t>
            </a:r>
            <a:r>
              <a:rPr lang="nl-NL" sz="1800" dirty="0" err="1" smtClean="0">
                <a:solidFill>
                  <a:schemeClr val="bg1"/>
                </a:solidFill>
              </a:rPr>
              <a:t>opt</a:t>
            </a:r>
            <a:r>
              <a:rPr lang="nl-NL" sz="1800" dirty="0" smtClean="0">
                <a:solidFill>
                  <a:schemeClr val="bg1"/>
                </a:solidFill>
              </a:rPr>
              <a:t> </a:t>
            </a:r>
            <a:r>
              <a:rPr lang="nl-NL" sz="1800" dirty="0" err="1" smtClean="0">
                <a:solidFill>
                  <a:schemeClr val="bg1"/>
                </a:solidFill>
              </a:rPr>
              <a:t>for</a:t>
            </a:r>
            <a:r>
              <a:rPr lang="nl-NL" sz="1800" dirty="0" smtClean="0">
                <a:solidFill>
                  <a:schemeClr val="bg1"/>
                </a:solidFill>
              </a:rPr>
              <a:t> the competent state court </a:t>
            </a:r>
            <a:r>
              <a:rPr lang="nl-NL" sz="1800" dirty="0" err="1" smtClean="0">
                <a:solidFill>
                  <a:schemeClr val="bg1"/>
                </a:solidFill>
              </a:rPr>
              <a:t>instead</a:t>
            </a:r>
            <a:r>
              <a:rPr lang="nl-NL" sz="1800" dirty="0" smtClean="0">
                <a:solidFill>
                  <a:schemeClr val="bg1"/>
                </a:solidFill>
              </a:rPr>
              <a:t> of </a:t>
            </a:r>
            <a:r>
              <a:rPr lang="nl-NL" sz="1800" dirty="0" err="1" smtClean="0">
                <a:solidFill>
                  <a:schemeClr val="bg1"/>
                </a:solidFill>
              </a:rPr>
              <a:t>arbitration</a:t>
            </a:r>
            <a:endParaRPr lang="nl-NL" sz="1800" dirty="0" smtClean="0">
              <a:solidFill>
                <a:schemeClr val="bg1"/>
              </a:solidFill>
            </a:endParaRPr>
          </a:p>
          <a:p>
            <a:pPr marL="342900" indent="-342900">
              <a:buFont typeface="Georgia" pitchFamily="18" charset="0"/>
              <a:buChar char="−"/>
            </a:pPr>
            <a:endParaRPr lang="nl-NL" sz="1800" dirty="0">
              <a:solidFill>
                <a:schemeClr val="bg1"/>
              </a:solidFill>
            </a:endParaRPr>
          </a:p>
        </p:txBody>
      </p:sp>
    </p:spTree>
    <p:extLst>
      <p:ext uri="{BB962C8B-B14F-4D97-AF65-F5344CB8AC3E}">
        <p14:creationId xmlns:p14="http://schemas.microsoft.com/office/powerpoint/2010/main" val="1413110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5</a:t>
            </a:r>
            <a:r>
              <a:rPr lang="nl-NL" dirty="0" smtClean="0">
                <a:solidFill>
                  <a:srgbClr val="0070C0"/>
                </a:solidFill>
              </a:rPr>
              <a:t>. </a:t>
            </a:r>
            <a:r>
              <a:rPr lang="nl-NL" dirty="0" err="1" smtClean="0">
                <a:solidFill>
                  <a:srgbClr val="0070C0"/>
                </a:solidFill>
              </a:rPr>
              <a:t>Arbitration</a:t>
            </a:r>
            <a:r>
              <a:rPr lang="nl-NL" dirty="0" smtClean="0">
                <a:solidFill>
                  <a:srgbClr val="0070C0"/>
                </a:solidFill>
              </a:rPr>
              <a:t> in B2C </a:t>
            </a:r>
            <a:r>
              <a:rPr lang="nl-NL" dirty="0" err="1" smtClean="0">
                <a:solidFill>
                  <a:srgbClr val="0070C0"/>
                </a:solidFill>
              </a:rPr>
              <a:t>contracts</a:t>
            </a:r>
            <a:r>
              <a:rPr lang="nl-NL" dirty="0" smtClean="0">
                <a:solidFill>
                  <a:srgbClr val="0070C0"/>
                </a:solidFill>
              </a:rPr>
              <a:t> (II)</a:t>
            </a:r>
            <a:r>
              <a:rPr lang="nl-NL" dirty="0"/>
              <a:t/>
            </a:r>
            <a:br>
              <a:rPr lang="nl-NL" dirty="0"/>
            </a:br>
            <a:endParaRPr lang="nl-NL" dirty="0"/>
          </a:p>
        </p:txBody>
      </p:sp>
      <p:sp>
        <p:nvSpPr>
          <p:cNvPr id="3" name="Content Placeholder 2"/>
          <p:cNvSpPr>
            <a:spLocks noGrp="1"/>
          </p:cNvSpPr>
          <p:nvPr>
            <p:ph idx="1"/>
          </p:nvPr>
        </p:nvSpPr>
        <p:spPr/>
        <p:txBody>
          <a:bodyPr/>
          <a:lstStyle/>
          <a:p>
            <a:r>
              <a:rPr lang="en-GB" dirty="0" smtClean="0">
                <a:solidFill>
                  <a:srgbClr val="C00000"/>
                </a:solidFill>
              </a:rPr>
              <a:t>Will this proposed amendment have the intended effect?</a:t>
            </a:r>
            <a:endParaRPr lang="en-GB" dirty="0">
              <a:solidFill>
                <a:srgbClr val="C00000"/>
              </a:solidFill>
            </a:endParaRPr>
          </a:p>
          <a:p>
            <a:pPr marL="342900" indent="-342900">
              <a:buFont typeface="Arial" pitchFamily="34" charset="0"/>
              <a:buChar char="•"/>
            </a:pPr>
            <a:r>
              <a:rPr lang="en-US" dirty="0" smtClean="0">
                <a:solidFill>
                  <a:srgbClr val="002060"/>
                </a:solidFill>
              </a:rPr>
              <a:t>Purpose of amendment: increase </a:t>
            </a:r>
            <a:r>
              <a:rPr lang="en-US" dirty="0">
                <a:solidFill>
                  <a:srgbClr val="002060"/>
                </a:solidFill>
              </a:rPr>
              <a:t>confidence of consumers in </a:t>
            </a:r>
            <a:r>
              <a:rPr lang="en-US" dirty="0" smtClean="0">
                <a:solidFill>
                  <a:srgbClr val="002060"/>
                </a:solidFill>
              </a:rPr>
              <a:t>arbitration. </a:t>
            </a:r>
          </a:p>
          <a:p>
            <a:r>
              <a:rPr lang="en-US" i="1" dirty="0" smtClean="0">
                <a:solidFill>
                  <a:srgbClr val="002060"/>
                </a:solidFill>
              </a:rPr>
              <a:t>However:</a:t>
            </a:r>
          </a:p>
          <a:p>
            <a:pPr marL="342900" indent="-342900">
              <a:buFont typeface="Arial" pitchFamily="34" charset="0"/>
              <a:buChar char="•"/>
            </a:pPr>
            <a:r>
              <a:rPr lang="en-US" dirty="0" smtClean="0">
                <a:solidFill>
                  <a:srgbClr val="002060"/>
                </a:solidFill>
              </a:rPr>
              <a:t>Will consumers actually opt for competent state court instead of arbitration in case of a dispute within a 30 day-period?</a:t>
            </a:r>
          </a:p>
          <a:p>
            <a:pPr marL="342900" indent="-342900">
              <a:buFont typeface="Arial" pitchFamily="34" charset="0"/>
              <a:buChar char="•"/>
            </a:pPr>
            <a:endParaRPr lang="en-US" dirty="0" smtClean="0">
              <a:solidFill>
                <a:srgbClr val="002060"/>
              </a:solidFill>
            </a:endParaRPr>
          </a:p>
          <a:p>
            <a:pPr marL="342900" indent="-342900">
              <a:buFont typeface="Arial" pitchFamily="34" charset="0"/>
              <a:buChar char="•"/>
            </a:pPr>
            <a:endParaRPr lang="en-US" dirty="0" smtClean="0">
              <a:solidFill>
                <a:srgbClr val="C00000"/>
              </a:solidFill>
            </a:endParaRPr>
          </a:p>
          <a:p>
            <a:pPr marL="342900" indent="-342900">
              <a:buFont typeface="Arial" pitchFamily="34" charset="0"/>
              <a:buChar char="•"/>
            </a:pPr>
            <a:endParaRPr lang="en-US" dirty="0">
              <a:solidFill>
                <a:srgbClr val="C00000"/>
              </a:solidFill>
            </a:endParaRPr>
          </a:p>
          <a:p>
            <a:pPr marL="342900" indent="-342900">
              <a:buFont typeface="Arial" pitchFamily="34" charset="0"/>
              <a:buChar char="•"/>
            </a:pPr>
            <a:endParaRPr lang="nl-NL" dirty="0">
              <a:solidFill>
                <a:srgbClr val="C00000"/>
              </a:solidFill>
            </a:endParaRPr>
          </a:p>
        </p:txBody>
      </p:sp>
    </p:spTree>
    <p:extLst>
      <p:ext uri="{BB962C8B-B14F-4D97-AF65-F5344CB8AC3E}">
        <p14:creationId xmlns:p14="http://schemas.microsoft.com/office/powerpoint/2010/main" val="364219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6</a:t>
            </a:r>
            <a:r>
              <a:rPr lang="nl-NL" dirty="0" smtClean="0">
                <a:solidFill>
                  <a:srgbClr val="0070C0"/>
                </a:solidFill>
              </a:rPr>
              <a:t>. </a:t>
            </a:r>
            <a:r>
              <a:rPr lang="nl-NL" dirty="0" err="1" smtClean="0">
                <a:solidFill>
                  <a:srgbClr val="0070C0"/>
                </a:solidFill>
              </a:rPr>
              <a:t>Miscellaneous</a:t>
            </a:r>
            <a:r>
              <a:rPr lang="nl-NL" dirty="0" smtClean="0">
                <a:solidFill>
                  <a:srgbClr val="0070C0"/>
                </a:solidFill>
              </a:rPr>
              <a:t> </a:t>
            </a:r>
            <a:r>
              <a:rPr lang="nl-NL" dirty="0" err="1" smtClean="0">
                <a:solidFill>
                  <a:srgbClr val="0070C0"/>
                </a:solidFill>
              </a:rPr>
              <a:t>amendments</a:t>
            </a:r>
            <a:r>
              <a:rPr lang="nl-NL" dirty="0" smtClean="0">
                <a:solidFill>
                  <a:srgbClr val="0070C0"/>
                </a:solidFill>
              </a:rPr>
              <a:t> (I)</a:t>
            </a:r>
            <a:endParaRPr lang="nl-NL" dirty="0">
              <a:solidFill>
                <a:srgbClr val="0070C0"/>
              </a:solidFill>
            </a:endParaRPr>
          </a:p>
        </p:txBody>
      </p:sp>
      <p:sp>
        <p:nvSpPr>
          <p:cNvPr id="3" name="Content Placeholder 2"/>
          <p:cNvSpPr>
            <a:spLocks noGrp="1"/>
          </p:cNvSpPr>
          <p:nvPr>
            <p:ph idx="1"/>
          </p:nvPr>
        </p:nvSpPr>
        <p:spPr>
          <a:xfrm>
            <a:off x="457200" y="1412776"/>
            <a:ext cx="8229600" cy="5040560"/>
          </a:xfrm>
        </p:spPr>
        <p:txBody>
          <a:bodyPr/>
          <a:lstStyle/>
          <a:p>
            <a:pPr marL="342900" indent="-342900">
              <a:buFont typeface="Arial" pitchFamily="34" charset="0"/>
              <a:buChar char="•"/>
            </a:pPr>
            <a:r>
              <a:rPr lang="en-US" dirty="0">
                <a:solidFill>
                  <a:schemeClr val="bg1"/>
                </a:solidFill>
              </a:rPr>
              <a:t>O</a:t>
            </a:r>
            <a:r>
              <a:rPr lang="en-US" dirty="0" smtClean="0">
                <a:solidFill>
                  <a:schemeClr val="bg1"/>
                </a:solidFill>
              </a:rPr>
              <a:t>ption for institutional </a:t>
            </a:r>
            <a:r>
              <a:rPr lang="en-US" dirty="0">
                <a:solidFill>
                  <a:schemeClr val="bg1"/>
                </a:solidFill>
              </a:rPr>
              <a:t>challenge </a:t>
            </a:r>
            <a:r>
              <a:rPr lang="en-US" dirty="0" smtClean="0">
                <a:solidFill>
                  <a:schemeClr val="bg1"/>
                </a:solidFill>
              </a:rPr>
              <a:t>proceedings ('</a:t>
            </a:r>
            <a:r>
              <a:rPr lang="en-US" i="1" dirty="0" err="1" smtClean="0">
                <a:solidFill>
                  <a:schemeClr val="bg1"/>
                </a:solidFill>
              </a:rPr>
              <a:t>wraking</a:t>
            </a:r>
            <a:r>
              <a:rPr lang="en-US" dirty="0" smtClean="0">
                <a:solidFill>
                  <a:schemeClr val="bg1"/>
                </a:solidFill>
              </a:rPr>
              <a:t>') by an 'independent third party' instead of by the judge in interim proceedings (art</a:t>
            </a:r>
            <a:r>
              <a:rPr lang="en-US" dirty="0">
                <a:solidFill>
                  <a:schemeClr val="bg1"/>
                </a:solidFill>
              </a:rPr>
              <a:t>. 1035 </a:t>
            </a:r>
            <a:r>
              <a:rPr lang="en-US" dirty="0" smtClean="0">
                <a:solidFill>
                  <a:schemeClr val="bg1"/>
                </a:solidFill>
              </a:rPr>
              <a:t>subsection 7 CCP)</a:t>
            </a:r>
          </a:p>
          <a:p>
            <a:pPr marL="695325" lvl="2" indent="-342900">
              <a:buFont typeface="Arial" pitchFamily="34" charset="0"/>
              <a:buChar char="•"/>
            </a:pPr>
            <a:r>
              <a:rPr lang="en-US" sz="1800" dirty="0" smtClean="0">
                <a:solidFill>
                  <a:srgbClr val="C00000"/>
                </a:solidFill>
              </a:rPr>
              <a:t>State court rules art. 36-41 CCP: three-judge section</a:t>
            </a:r>
          </a:p>
          <a:p>
            <a:pPr marL="342900" indent="-342900">
              <a:buFont typeface="Arial" pitchFamily="34" charset="0"/>
              <a:buChar char="•"/>
            </a:pPr>
            <a:r>
              <a:rPr lang="en-US" dirty="0" smtClean="0">
                <a:solidFill>
                  <a:schemeClr val="bg1"/>
                </a:solidFill>
              </a:rPr>
              <a:t>Finality of awards (</a:t>
            </a:r>
            <a:r>
              <a:rPr lang="en-US" i="1" dirty="0" smtClean="0">
                <a:solidFill>
                  <a:schemeClr val="bg1"/>
                </a:solidFill>
              </a:rPr>
              <a:t>'</a:t>
            </a:r>
            <a:r>
              <a:rPr lang="en-US" i="1" dirty="0" err="1" smtClean="0">
                <a:solidFill>
                  <a:schemeClr val="bg1"/>
                </a:solidFill>
              </a:rPr>
              <a:t>gezag</a:t>
            </a:r>
            <a:r>
              <a:rPr lang="en-US" i="1" dirty="0" smtClean="0">
                <a:solidFill>
                  <a:schemeClr val="bg1"/>
                </a:solidFill>
              </a:rPr>
              <a:t> van </a:t>
            </a:r>
            <a:r>
              <a:rPr lang="en-US" i="1" dirty="0" err="1" smtClean="0">
                <a:solidFill>
                  <a:schemeClr val="bg1"/>
                </a:solidFill>
              </a:rPr>
              <a:t>gewijsde</a:t>
            </a:r>
            <a:r>
              <a:rPr lang="en-US" dirty="0" smtClean="0">
                <a:solidFill>
                  <a:schemeClr val="bg1"/>
                </a:solidFill>
              </a:rPr>
              <a:t>': art. 1059 CCP)</a:t>
            </a:r>
          </a:p>
          <a:p>
            <a:pPr marL="695325" lvl="2" indent="-342900">
              <a:buFont typeface="Arial" pitchFamily="34" charset="0"/>
              <a:buChar char="•"/>
            </a:pPr>
            <a:r>
              <a:rPr lang="en-US" sz="1800" dirty="0" smtClean="0">
                <a:solidFill>
                  <a:srgbClr val="C00000"/>
                </a:solidFill>
              </a:rPr>
              <a:t>New act will be in alignment with state court rules and refers to art. 236 CCP); </a:t>
            </a:r>
          </a:p>
          <a:p>
            <a:pPr marL="342900" indent="-342900">
              <a:buFont typeface="Arial" pitchFamily="34" charset="0"/>
              <a:buChar char="•"/>
            </a:pPr>
            <a:r>
              <a:rPr lang="en-US" dirty="0" smtClean="0">
                <a:solidFill>
                  <a:schemeClr val="bg1"/>
                </a:solidFill>
              </a:rPr>
              <a:t>Enforcement of arbitral award (</a:t>
            </a:r>
            <a:r>
              <a:rPr lang="en-US" i="1" dirty="0" smtClean="0">
                <a:solidFill>
                  <a:schemeClr val="bg1"/>
                </a:solidFill>
              </a:rPr>
              <a:t>'exequatur</a:t>
            </a:r>
            <a:r>
              <a:rPr lang="en-US" dirty="0" smtClean="0">
                <a:solidFill>
                  <a:schemeClr val="bg1"/>
                </a:solidFill>
              </a:rPr>
              <a:t>': art. 1062/1063 CCP)</a:t>
            </a:r>
          </a:p>
          <a:p>
            <a:pPr marL="695325" lvl="2" indent="-342900">
              <a:buFont typeface="Arial" pitchFamily="34" charset="0"/>
              <a:buChar char="•"/>
            </a:pPr>
            <a:r>
              <a:rPr lang="en-US" sz="1800" dirty="0" smtClean="0">
                <a:solidFill>
                  <a:srgbClr val="00B0F0"/>
                </a:solidFill>
              </a:rPr>
              <a:t>New</a:t>
            </a:r>
            <a:r>
              <a:rPr lang="en-US" sz="1800" dirty="0" smtClean="0">
                <a:solidFill>
                  <a:schemeClr val="bg1"/>
                </a:solidFill>
              </a:rPr>
              <a:t>: place of arbitration; also for interim awards</a:t>
            </a:r>
          </a:p>
          <a:p>
            <a:pPr marL="695325" lvl="2" indent="-342900">
              <a:buFont typeface="Arial" pitchFamily="34" charset="0"/>
              <a:buChar char="•"/>
            </a:pPr>
            <a:r>
              <a:rPr lang="en-US" sz="1800" dirty="0" smtClean="0">
                <a:solidFill>
                  <a:schemeClr val="bg1"/>
                </a:solidFill>
              </a:rPr>
              <a:t>Appeal was and will be excluded</a:t>
            </a:r>
          </a:p>
          <a:p>
            <a:pPr marL="695325" lvl="2" indent="-342900">
              <a:buFont typeface="Arial" pitchFamily="34" charset="0"/>
              <a:buChar char="•"/>
            </a:pPr>
            <a:endParaRPr lang="en-US" sz="1800" dirty="0" smtClean="0">
              <a:solidFill>
                <a:schemeClr val="bg1"/>
              </a:solidFill>
            </a:endParaRPr>
          </a:p>
        </p:txBody>
      </p:sp>
    </p:spTree>
    <p:extLst>
      <p:ext uri="{BB962C8B-B14F-4D97-AF65-F5344CB8AC3E}">
        <p14:creationId xmlns:p14="http://schemas.microsoft.com/office/powerpoint/2010/main" val="4190001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solidFill>
                  <a:srgbClr val="0070C0"/>
                </a:solidFill>
              </a:rPr>
              <a:t>6</a:t>
            </a:r>
            <a:r>
              <a:rPr lang="nl-NL" dirty="0" smtClean="0">
                <a:solidFill>
                  <a:srgbClr val="0070C0"/>
                </a:solidFill>
              </a:rPr>
              <a:t>. </a:t>
            </a:r>
            <a:r>
              <a:rPr lang="nl-NL" dirty="0" err="1" smtClean="0">
                <a:solidFill>
                  <a:srgbClr val="0070C0"/>
                </a:solidFill>
              </a:rPr>
              <a:t>Miscellaneous</a:t>
            </a:r>
            <a:r>
              <a:rPr lang="nl-NL" dirty="0" smtClean="0">
                <a:solidFill>
                  <a:srgbClr val="0070C0"/>
                </a:solidFill>
              </a:rPr>
              <a:t> (II)</a:t>
            </a:r>
            <a:endParaRPr lang="nl-NL" dirty="0">
              <a:solidFill>
                <a:srgbClr val="0070C0"/>
              </a:solidFill>
            </a:endParaRPr>
          </a:p>
        </p:txBody>
      </p:sp>
      <p:sp>
        <p:nvSpPr>
          <p:cNvPr id="3" name="Content Placeholder 2"/>
          <p:cNvSpPr>
            <a:spLocks noGrp="1"/>
          </p:cNvSpPr>
          <p:nvPr>
            <p:ph idx="1"/>
          </p:nvPr>
        </p:nvSpPr>
        <p:spPr>
          <a:xfrm>
            <a:off x="457200" y="1412776"/>
            <a:ext cx="8229600" cy="4895949"/>
          </a:xfrm>
        </p:spPr>
        <p:txBody>
          <a:bodyPr/>
          <a:lstStyle/>
          <a:p>
            <a:pPr marL="342900" indent="-342900">
              <a:buFont typeface="Arial" pitchFamily="34" charset="0"/>
              <a:buChar char="•"/>
            </a:pPr>
            <a:r>
              <a:rPr lang="en-US" dirty="0" smtClean="0">
                <a:solidFill>
                  <a:schemeClr val="bg1"/>
                </a:solidFill>
              </a:rPr>
              <a:t>Annulment proceedings (art. 1065 CCP):</a:t>
            </a:r>
          </a:p>
          <a:p>
            <a:endParaRPr lang="en-US" dirty="0" smtClean="0">
              <a:solidFill>
                <a:schemeClr val="bg1"/>
              </a:solidFill>
            </a:endParaRPr>
          </a:p>
          <a:p>
            <a:pPr marL="695325" lvl="2" indent="-342900">
              <a:buFont typeface="Courier New" pitchFamily="49" charset="0"/>
              <a:buChar char="o"/>
            </a:pPr>
            <a:r>
              <a:rPr lang="en-US" dirty="0" smtClean="0">
                <a:solidFill>
                  <a:schemeClr val="bg1"/>
                </a:solidFill>
              </a:rPr>
              <a:t>If a ground for annulment only concerns a part of the award, the remaining part will not be set aside to the extent that it does not form an integral part of the award;</a:t>
            </a:r>
          </a:p>
          <a:p>
            <a:pPr marL="695325" lvl="2" indent="-342900">
              <a:buFont typeface="Courier New" pitchFamily="49" charset="0"/>
              <a:buChar char="o"/>
            </a:pPr>
            <a:endParaRPr lang="en-US" dirty="0" smtClean="0">
              <a:solidFill>
                <a:schemeClr val="bg1"/>
              </a:solidFill>
            </a:endParaRPr>
          </a:p>
          <a:p>
            <a:pPr marL="695325" lvl="2" indent="-342900">
              <a:buFont typeface="Courier New" pitchFamily="49" charset="0"/>
              <a:buChar char="o"/>
            </a:pPr>
            <a:r>
              <a:rPr lang="en-US" dirty="0" smtClean="0">
                <a:solidFill>
                  <a:schemeClr val="bg1"/>
                </a:solidFill>
              </a:rPr>
              <a:t>Requirement </a:t>
            </a:r>
            <a:r>
              <a:rPr lang="en-US" dirty="0">
                <a:solidFill>
                  <a:schemeClr val="bg1"/>
                </a:solidFill>
              </a:rPr>
              <a:t>of </a:t>
            </a:r>
            <a:r>
              <a:rPr lang="en-US" dirty="0" smtClean="0">
                <a:solidFill>
                  <a:schemeClr val="bg1"/>
                </a:solidFill>
              </a:rPr>
              <a:t>a 'reasonable interest' (</a:t>
            </a:r>
            <a:r>
              <a:rPr lang="en-US" i="1" dirty="0" err="1" smtClean="0">
                <a:solidFill>
                  <a:schemeClr val="bg1"/>
                </a:solidFill>
              </a:rPr>
              <a:t>Memorie</a:t>
            </a:r>
            <a:r>
              <a:rPr lang="en-US" i="1" dirty="0" smtClean="0">
                <a:solidFill>
                  <a:schemeClr val="bg1"/>
                </a:solidFill>
              </a:rPr>
              <a:t> van </a:t>
            </a:r>
            <a:r>
              <a:rPr lang="en-US" i="1" dirty="0" err="1" smtClean="0">
                <a:solidFill>
                  <a:schemeClr val="bg1"/>
                </a:solidFill>
              </a:rPr>
              <a:t>Toelichting</a:t>
            </a:r>
            <a:r>
              <a:rPr lang="en-US" i="1" dirty="0" smtClean="0">
                <a:solidFill>
                  <a:schemeClr val="bg1"/>
                </a:solidFill>
              </a:rPr>
              <a:t>, </a:t>
            </a:r>
            <a:r>
              <a:rPr lang="en-US" dirty="0" smtClean="0">
                <a:solidFill>
                  <a:schemeClr val="bg1"/>
                </a:solidFill>
              </a:rPr>
              <a:t>p. 39); and</a:t>
            </a:r>
          </a:p>
          <a:p>
            <a:pPr marL="695325" lvl="2" indent="-342900">
              <a:buFont typeface="Wingdings" pitchFamily="2" charset="2"/>
              <a:buChar char="Ø"/>
            </a:pPr>
            <a:endParaRPr lang="en-US" dirty="0" smtClean="0">
              <a:solidFill>
                <a:schemeClr val="bg1"/>
              </a:solidFill>
            </a:endParaRPr>
          </a:p>
          <a:p>
            <a:pPr marL="695325" lvl="2" indent="-342900">
              <a:buFont typeface="Courier New" pitchFamily="49" charset="0"/>
              <a:buChar char="o"/>
            </a:pPr>
            <a:r>
              <a:rPr lang="en-US" dirty="0" smtClean="0">
                <a:solidFill>
                  <a:schemeClr val="bg1"/>
                </a:solidFill>
              </a:rPr>
              <a:t>The grounds for annulment that the arbitral tribunal has not complied with the scope of the submission to arbitration (</a:t>
            </a:r>
            <a:r>
              <a:rPr lang="en-US" i="1" dirty="0" smtClean="0">
                <a:solidFill>
                  <a:schemeClr val="bg1"/>
                </a:solidFill>
              </a:rPr>
              <a:t>'</a:t>
            </a:r>
            <a:r>
              <a:rPr lang="en-US" i="1" dirty="0" err="1" smtClean="0">
                <a:solidFill>
                  <a:schemeClr val="bg1"/>
                </a:solidFill>
              </a:rPr>
              <a:t>schending</a:t>
            </a:r>
            <a:r>
              <a:rPr lang="en-US" i="1" dirty="0" smtClean="0">
                <a:solidFill>
                  <a:schemeClr val="bg1"/>
                </a:solidFill>
              </a:rPr>
              <a:t> van de </a:t>
            </a:r>
            <a:r>
              <a:rPr lang="en-US" i="1" dirty="0" err="1" smtClean="0">
                <a:solidFill>
                  <a:schemeClr val="bg1"/>
                </a:solidFill>
              </a:rPr>
              <a:t>opdracht</a:t>
            </a:r>
            <a:r>
              <a:rPr lang="en-US" dirty="0" smtClean="0">
                <a:solidFill>
                  <a:schemeClr val="bg1"/>
                </a:solidFill>
              </a:rPr>
              <a:t>'): not if the non-compliance is not serious (</a:t>
            </a:r>
            <a:r>
              <a:rPr lang="en-US" i="1" dirty="0" smtClean="0">
                <a:solidFill>
                  <a:schemeClr val="bg1"/>
                </a:solidFill>
              </a:rPr>
              <a:t>'</a:t>
            </a:r>
            <a:r>
              <a:rPr lang="en-US" i="1" dirty="0" err="1" smtClean="0">
                <a:solidFill>
                  <a:schemeClr val="bg1"/>
                </a:solidFill>
              </a:rPr>
              <a:t>niet</a:t>
            </a:r>
            <a:r>
              <a:rPr lang="en-US" i="1" dirty="0" smtClean="0">
                <a:solidFill>
                  <a:schemeClr val="bg1"/>
                </a:solidFill>
              </a:rPr>
              <a:t> van </a:t>
            </a:r>
            <a:r>
              <a:rPr lang="en-US" i="1" dirty="0" err="1" smtClean="0">
                <a:solidFill>
                  <a:schemeClr val="bg1"/>
                </a:solidFill>
              </a:rPr>
              <a:t>ernstige</a:t>
            </a:r>
            <a:r>
              <a:rPr lang="en-US" i="1" dirty="0" smtClean="0">
                <a:solidFill>
                  <a:schemeClr val="bg1"/>
                </a:solidFill>
              </a:rPr>
              <a:t> </a:t>
            </a:r>
            <a:r>
              <a:rPr lang="en-US" i="1" dirty="0" err="1" smtClean="0">
                <a:solidFill>
                  <a:schemeClr val="bg1"/>
                </a:solidFill>
              </a:rPr>
              <a:t>aard</a:t>
            </a:r>
            <a:r>
              <a:rPr lang="en-US" dirty="0" smtClean="0">
                <a:solidFill>
                  <a:schemeClr val="bg1"/>
                </a:solidFill>
              </a:rPr>
              <a:t>') </a:t>
            </a:r>
          </a:p>
          <a:p>
            <a:pPr marL="695325" lvl="2" indent="-342900">
              <a:buFont typeface="Arial" pitchFamily="34" charset="0"/>
              <a:buChar char="•"/>
            </a:pPr>
            <a:endParaRPr lang="en-US" sz="1800" dirty="0">
              <a:solidFill>
                <a:schemeClr val="bg1"/>
              </a:solidFill>
            </a:endParaRPr>
          </a:p>
          <a:p>
            <a:pPr marL="695325" lvl="2" indent="-342900">
              <a:buFont typeface="Arial" pitchFamily="34" charset="0"/>
              <a:buChar char="•"/>
            </a:pPr>
            <a:endParaRPr lang="en-US" sz="1800" dirty="0" smtClean="0">
              <a:solidFill>
                <a:schemeClr val="bg1"/>
              </a:solidFill>
            </a:endParaRPr>
          </a:p>
        </p:txBody>
      </p:sp>
    </p:spTree>
    <p:extLst>
      <p:ext uri="{BB962C8B-B14F-4D97-AF65-F5344CB8AC3E}">
        <p14:creationId xmlns:p14="http://schemas.microsoft.com/office/powerpoint/2010/main" val="790362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Rectangle 8"/>
          <p:cNvSpPr>
            <a:spLocks noGrp="1" noChangeArrowheads="1"/>
          </p:cNvSpPr>
          <p:nvPr>
            <p:ph type="ctrTitle"/>
            <p:custDataLst>
              <p:tags r:id="rId2"/>
            </p:custDataLst>
          </p:nvPr>
        </p:nvSpPr>
        <p:spPr/>
        <p:txBody>
          <a:bodyPr/>
          <a:lstStyle/>
          <a:p>
            <a:r>
              <a:rPr lang="en-GB" dirty="0" smtClean="0"/>
              <a:t>Some closing remarks</a:t>
            </a:r>
            <a:endParaRPr lang="en-GB" dirty="0"/>
          </a:p>
        </p:txBody>
      </p:sp>
      <p:sp>
        <p:nvSpPr>
          <p:cNvPr id="12297" name="Rectangle 9"/>
          <p:cNvSpPr>
            <a:spLocks noGrp="1" noChangeArrowheads="1"/>
          </p:cNvSpPr>
          <p:nvPr>
            <p:ph type="subTitle"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err="1" smtClean="0">
                <a:solidFill>
                  <a:srgbClr val="0070C0"/>
                </a:solidFill>
              </a:rPr>
              <a:t>Closing</a:t>
            </a:r>
            <a:r>
              <a:rPr lang="nl-NL" dirty="0" smtClean="0">
                <a:solidFill>
                  <a:srgbClr val="0070C0"/>
                </a:solidFill>
              </a:rPr>
              <a:t> </a:t>
            </a:r>
            <a:r>
              <a:rPr lang="nl-NL" dirty="0" err="1" smtClean="0">
                <a:solidFill>
                  <a:srgbClr val="0070C0"/>
                </a:solidFill>
              </a:rPr>
              <a:t>remarks</a:t>
            </a:r>
            <a:endParaRPr lang="nl-NL" dirty="0">
              <a:solidFill>
                <a:srgbClr val="0070C0"/>
              </a:solidFill>
            </a:endParaRPr>
          </a:p>
        </p:txBody>
      </p:sp>
      <p:sp>
        <p:nvSpPr>
          <p:cNvPr id="4" name="Content Placeholder 3"/>
          <p:cNvSpPr>
            <a:spLocks noGrp="1"/>
          </p:cNvSpPr>
          <p:nvPr>
            <p:ph idx="1"/>
          </p:nvPr>
        </p:nvSpPr>
        <p:spPr>
          <a:xfrm>
            <a:off x="395536" y="1772816"/>
            <a:ext cx="8229600" cy="4535487"/>
          </a:xfrm>
        </p:spPr>
        <p:txBody>
          <a:bodyPr/>
          <a:lstStyle/>
          <a:p>
            <a:pPr marL="342900" indent="-342900">
              <a:buFont typeface="Arial" pitchFamily="34" charset="0"/>
              <a:buChar char="•"/>
            </a:pPr>
            <a:r>
              <a:rPr lang="en-GB" dirty="0" smtClean="0">
                <a:solidFill>
                  <a:schemeClr val="bg1"/>
                </a:solidFill>
              </a:rPr>
              <a:t>Arbitration proceedings will have options &amp; checks/balances similar to those in state court proceedings </a:t>
            </a:r>
          </a:p>
          <a:p>
            <a:pPr marL="342900" indent="-342900">
              <a:buFont typeface="Arial" pitchFamily="34" charset="0"/>
              <a:buChar char="•"/>
            </a:pPr>
            <a:r>
              <a:rPr lang="en-GB" dirty="0" smtClean="0">
                <a:solidFill>
                  <a:schemeClr val="bg1"/>
                </a:solidFill>
              </a:rPr>
              <a:t>Less fundamental procedural drawbacks (e.g. regarding interim relief)</a:t>
            </a:r>
          </a:p>
          <a:p>
            <a:pPr marL="342900" indent="-342900">
              <a:buFont typeface="Arial" pitchFamily="34" charset="0"/>
              <a:buChar char="•"/>
            </a:pPr>
            <a:r>
              <a:rPr lang="en-GB" dirty="0" smtClean="0">
                <a:solidFill>
                  <a:schemeClr val="bg1"/>
                </a:solidFill>
              </a:rPr>
              <a:t>Some new advantages over Litigation:</a:t>
            </a:r>
          </a:p>
          <a:p>
            <a:pPr marL="695325" lvl="2" indent="-342900">
              <a:buFont typeface="Courier New" pitchFamily="49" charset="0"/>
              <a:buChar char="o"/>
            </a:pPr>
            <a:r>
              <a:rPr lang="en-GB" sz="1800" dirty="0" smtClean="0">
                <a:solidFill>
                  <a:schemeClr val="bg1"/>
                </a:solidFill>
              </a:rPr>
              <a:t>Electronic communication means</a:t>
            </a:r>
          </a:p>
          <a:p>
            <a:pPr marL="695325" lvl="2" indent="-342900">
              <a:buFont typeface="Courier New" pitchFamily="49" charset="0"/>
              <a:buChar char="o"/>
            </a:pPr>
            <a:r>
              <a:rPr lang="en-GB" sz="1800" dirty="0" smtClean="0">
                <a:solidFill>
                  <a:schemeClr val="bg1"/>
                </a:solidFill>
              </a:rPr>
              <a:t>International </a:t>
            </a:r>
            <a:r>
              <a:rPr lang="en-GB" sz="1800" dirty="0">
                <a:solidFill>
                  <a:schemeClr val="bg1"/>
                </a:solidFill>
              </a:rPr>
              <a:t>disputes: Annet van Hooft</a:t>
            </a:r>
          </a:p>
          <a:p>
            <a:pPr marL="342900" indent="-342900">
              <a:buFont typeface="Arial" pitchFamily="34" charset="0"/>
              <a:buChar char="•"/>
            </a:pPr>
            <a:r>
              <a:rPr lang="en-GB" dirty="0" smtClean="0">
                <a:solidFill>
                  <a:schemeClr val="bg1"/>
                </a:solidFill>
              </a:rPr>
              <a:t>Choice for Arbitration or Litigation will still largely depend on:</a:t>
            </a:r>
          </a:p>
          <a:p>
            <a:pPr marL="638175" lvl="2" indent="-285750">
              <a:buFont typeface="Courier New" pitchFamily="49" charset="0"/>
              <a:buChar char="o"/>
            </a:pPr>
            <a:r>
              <a:rPr lang="en-GB" sz="1800" dirty="0" smtClean="0">
                <a:solidFill>
                  <a:schemeClr val="bg1"/>
                </a:solidFill>
              </a:rPr>
              <a:t> Litigation venue / enforceability</a:t>
            </a:r>
          </a:p>
          <a:p>
            <a:pPr marL="638175" lvl="2" indent="-285750">
              <a:buFont typeface="Courier New" pitchFamily="49" charset="0"/>
              <a:buChar char="o"/>
            </a:pPr>
            <a:r>
              <a:rPr lang="en-GB" sz="1800" dirty="0" smtClean="0">
                <a:solidFill>
                  <a:schemeClr val="bg1"/>
                </a:solidFill>
              </a:rPr>
              <a:t> Importance of privacy /publicity/ precedents</a:t>
            </a:r>
          </a:p>
          <a:p>
            <a:pPr marL="695325" lvl="2" indent="-342900">
              <a:buFont typeface="Courier New" pitchFamily="49" charset="0"/>
              <a:buChar char="o"/>
            </a:pPr>
            <a:r>
              <a:rPr lang="en-GB" sz="1800" dirty="0" smtClean="0">
                <a:solidFill>
                  <a:schemeClr val="bg1"/>
                </a:solidFill>
              </a:rPr>
              <a:t>Subject matter (specific expertise required)</a:t>
            </a:r>
          </a:p>
          <a:p>
            <a:pPr marL="342900" indent="-342900">
              <a:buFont typeface="Arial" pitchFamily="34" charset="0"/>
              <a:buChar char="•"/>
            </a:pPr>
            <a:endParaRPr lang="en-GB" sz="1800" dirty="0">
              <a:solidFill>
                <a:schemeClr val="bg1"/>
              </a:solidFill>
            </a:endParaRPr>
          </a:p>
        </p:txBody>
      </p:sp>
    </p:spTree>
    <p:extLst>
      <p:ext uri="{BB962C8B-B14F-4D97-AF65-F5344CB8AC3E}">
        <p14:creationId xmlns:p14="http://schemas.microsoft.com/office/powerpoint/2010/main" val="3108921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subTitle" idx="1"/>
          </p:nvPr>
        </p:nvSpPr>
        <p:spPr/>
        <p:txBody>
          <a:bodyPr/>
          <a:lstStyle/>
          <a:p>
            <a:r>
              <a:rPr lang="en-GB" dirty="0" smtClean="0"/>
              <a:t>Evelyn Tjon-En-Fa</a:t>
            </a:r>
          </a:p>
          <a:p>
            <a:r>
              <a:rPr lang="en-GB" dirty="0" smtClean="0">
                <a:hlinkClick r:id="rId4"/>
              </a:rPr>
              <a:t>Evelyn.tjon-en-fa@twobirds.com</a:t>
            </a:r>
            <a:endParaRPr lang="en-GB" dirty="0" smtClean="0"/>
          </a:p>
          <a:p>
            <a:r>
              <a:rPr lang="en-GB" dirty="0" smtClean="0"/>
              <a:t>00-31-70-3538858</a:t>
            </a:r>
            <a:endParaRPr lang="en-GB" dirty="0"/>
          </a:p>
        </p:txBody>
      </p:sp>
      <p:sp>
        <p:nvSpPr>
          <p:cNvPr id="112644" name="Text Box 4"/>
          <p:cNvSpPr txBox="1">
            <a:spLocks noChangeArrowheads="1"/>
          </p:cNvSpPr>
          <p:nvPr/>
        </p:nvSpPr>
        <p:spPr bwMode="auto">
          <a:xfrm>
            <a:off x="468313" y="5549166"/>
            <a:ext cx="828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spcBef>
                <a:spcPct val="50000"/>
              </a:spcBef>
            </a:pPr>
            <a:r>
              <a:rPr lang="en-GB" sz="900" dirty="0">
                <a:solidFill>
                  <a:srgbClr val="989ABC"/>
                </a:solidFill>
              </a:rPr>
              <a:t>Bird &amp; Bird is an international legal practice comprising Bird &amp; Bird LLP and its affiliated and associated businesses.</a:t>
            </a:r>
          </a:p>
          <a:p>
            <a:pPr algn="r">
              <a:spcBef>
                <a:spcPct val="50000"/>
              </a:spcBef>
            </a:pPr>
            <a:r>
              <a:rPr lang="en-GB" sz="900" dirty="0">
                <a:solidFill>
                  <a:srgbClr val="989ABC"/>
                </a:solidFill>
              </a:rPr>
              <a:t>Bird &amp; Bird LLP is a limited liability partnership, registered in England and Wales with registered number OC340318 and is authorised and regulated by the Solicitors Regulation Authority. Its registered office and principal place of business is at 15 Fetter Lane, London EC4A 1JP. A list of members of Bird &amp; Bird LLP and of any non-members who are designated as partners, and of their respective professional qualifications, is open to inspection at that address.</a:t>
            </a:r>
          </a:p>
          <a:p>
            <a:pPr algn="r">
              <a:spcBef>
                <a:spcPct val="50000"/>
              </a:spcBef>
            </a:pPr>
            <a:r>
              <a:rPr lang="en-GB" sz="900" dirty="0">
                <a:solidFill>
                  <a:srgbClr val="989ABC"/>
                </a:solidFill>
              </a:rPr>
              <a:t>twobirds.com</a:t>
            </a:r>
          </a:p>
        </p:txBody>
      </p:sp>
      <p:sp>
        <p:nvSpPr>
          <p:cNvPr id="4" name="Text Box 20"/>
          <p:cNvSpPr txBox="1">
            <a:spLocks noChangeArrowheads="1"/>
          </p:cNvSpPr>
          <p:nvPr/>
        </p:nvSpPr>
        <p:spPr bwMode="auto">
          <a:xfrm>
            <a:off x="1403350" y="3233738"/>
            <a:ext cx="2590800" cy="6223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spcBef>
                <a:spcPct val="50000"/>
              </a:spcBef>
            </a:pPr>
            <a:r>
              <a:rPr lang="en-GB" sz="3600" dirty="0"/>
              <a:t>Thank you</a:t>
            </a:r>
            <a:endParaRPr lang="en-US" sz="3600" dirty="0"/>
          </a:p>
        </p:txBody>
      </p:sp>
    </p:spTree>
    <p:custDataLst>
      <p:tags r:id="rId1"/>
    </p:custDataLst>
    <p:extLst>
      <p:ext uri="{BB962C8B-B14F-4D97-AF65-F5344CB8AC3E}">
        <p14:creationId xmlns:p14="http://schemas.microsoft.com/office/powerpoint/2010/main" val="612246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First stages of </a:t>
            </a:r>
            <a:r>
              <a:rPr lang="en-GB" dirty="0" smtClean="0"/>
              <a:t>Dispute Resolution</a:t>
            </a:r>
            <a:endParaRPr lang="nl-NL" dirty="0"/>
          </a:p>
        </p:txBody>
      </p:sp>
      <p:sp>
        <p:nvSpPr>
          <p:cNvPr id="3" name="Subtitle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502939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custDataLst>
              <p:tags r:id="rId2"/>
            </p:custDataLst>
          </p:nvPr>
        </p:nvSpPr>
        <p:spPr/>
        <p:txBody>
          <a:bodyPr/>
          <a:lstStyle/>
          <a:p>
            <a:r>
              <a:rPr lang="en-GB" dirty="0">
                <a:solidFill>
                  <a:srgbClr val="0070C0"/>
                </a:solidFill>
              </a:rPr>
              <a:t>Typical escalation &amp; dispute resolution options</a:t>
            </a:r>
            <a:endParaRPr lang="en-GB" dirty="0"/>
          </a:p>
        </p:txBody>
      </p:sp>
      <p:sp>
        <p:nvSpPr>
          <p:cNvPr id="74757" name="Rectangle 5"/>
          <p:cNvSpPr>
            <a:spLocks noGrp="1" noChangeArrowheads="1"/>
          </p:cNvSpPr>
          <p:nvPr>
            <p:ph type="body" idx="1"/>
            <p:custDataLst>
              <p:tags r:id="rId3"/>
            </p:custDataLst>
          </p:nvPr>
        </p:nvSpPr>
        <p:spPr/>
        <p:txBody>
          <a:bodyPr/>
          <a:lstStyle/>
          <a:p>
            <a:pPr lvl="2"/>
            <a:r>
              <a:rPr lang="en-GB" dirty="0">
                <a:solidFill>
                  <a:schemeClr val="bg1"/>
                </a:solidFill>
              </a:rPr>
              <a:t>Typical scenario in B2B contracts</a:t>
            </a:r>
            <a:r>
              <a:rPr lang="en-GB" dirty="0" smtClean="0">
                <a:solidFill>
                  <a:schemeClr val="bg1"/>
                </a:solidFill>
              </a:rPr>
              <a:t>:</a:t>
            </a:r>
          </a:p>
          <a:p>
            <a:pPr lvl="3"/>
            <a:r>
              <a:rPr lang="en-GB" i="1" dirty="0">
                <a:solidFill>
                  <a:schemeClr val="bg1"/>
                </a:solidFill>
              </a:rPr>
              <a:t>Stage 1</a:t>
            </a:r>
            <a:r>
              <a:rPr lang="en-GB" dirty="0">
                <a:solidFill>
                  <a:schemeClr val="bg1"/>
                </a:solidFill>
              </a:rPr>
              <a:t> - Internal escalation by the Parties</a:t>
            </a:r>
          </a:p>
          <a:p>
            <a:pPr lvl="3"/>
            <a:r>
              <a:rPr lang="en-GB" i="1" dirty="0">
                <a:solidFill>
                  <a:schemeClr val="bg1"/>
                </a:solidFill>
              </a:rPr>
              <a:t>Stage 2</a:t>
            </a:r>
            <a:r>
              <a:rPr lang="en-GB" dirty="0">
                <a:solidFill>
                  <a:schemeClr val="bg1"/>
                </a:solidFill>
              </a:rPr>
              <a:t> – ADR, usually Mediation</a:t>
            </a:r>
          </a:p>
          <a:p>
            <a:pPr lvl="3"/>
            <a:r>
              <a:rPr lang="en-GB" i="1" dirty="0">
                <a:solidFill>
                  <a:schemeClr val="bg1"/>
                </a:solidFill>
              </a:rPr>
              <a:t>[Stage 3 </a:t>
            </a:r>
            <a:r>
              <a:rPr lang="en-GB" i="1" dirty="0" smtClean="0">
                <a:solidFill>
                  <a:schemeClr val="bg1"/>
                </a:solidFill>
              </a:rPr>
              <a:t>–Expert determination]</a:t>
            </a:r>
            <a:endParaRPr lang="en-GB" dirty="0" smtClean="0">
              <a:solidFill>
                <a:schemeClr val="bg1"/>
              </a:solidFill>
            </a:endParaRPr>
          </a:p>
          <a:p>
            <a:pPr lvl="3"/>
            <a:r>
              <a:rPr lang="en-GB" i="1" dirty="0">
                <a:solidFill>
                  <a:schemeClr val="bg1"/>
                </a:solidFill>
              </a:rPr>
              <a:t>Stage 4</a:t>
            </a:r>
            <a:r>
              <a:rPr lang="en-GB" dirty="0">
                <a:solidFill>
                  <a:schemeClr val="bg1"/>
                </a:solidFill>
              </a:rPr>
              <a:t> – Arbitration or Litigation</a:t>
            </a:r>
          </a:p>
          <a:p>
            <a:pPr lvl="2"/>
            <a:r>
              <a:rPr lang="en-GB" dirty="0">
                <a:solidFill>
                  <a:schemeClr val="bg1"/>
                </a:solidFill>
              </a:rPr>
              <a:t>Various combinations and alternatives possible</a:t>
            </a:r>
          </a:p>
          <a:p>
            <a:pPr lvl="2"/>
            <a:r>
              <a:rPr lang="en-GB" dirty="0">
                <a:solidFill>
                  <a:schemeClr val="bg1"/>
                </a:solidFill>
              </a:rPr>
              <a:t>Chosen option to be reflected in workable escalation and dispute resolution clauses.</a:t>
            </a:r>
          </a:p>
          <a:p>
            <a:pPr lvl="3"/>
            <a:r>
              <a:rPr lang="en-GB" dirty="0">
                <a:solidFill>
                  <a:schemeClr val="bg1"/>
                </a:solidFill>
              </a:rPr>
              <a:t>When drafting, consider carefully whether cumulating stages 2 and 4 is </a:t>
            </a:r>
            <a:r>
              <a:rPr lang="en-GB" dirty="0" smtClean="0">
                <a:solidFill>
                  <a:schemeClr val="bg1"/>
                </a:solidFill>
              </a:rPr>
              <a:t>practical</a:t>
            </a:r>
            <a:endParaRPr lang="en-GB"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custDataLst>
              <p:tags r:id="rId2"/>
            </p:custDataLst>
          </p:nvPr>
        </p:nvSpPr>
        <p:spPr/>
        <p:txBody>
          <a:bodyPr/>
          <a:lstStyle/>
          <a:p>
            <a:r>
              <a:rPr lang="en-GB" dirty="0">
                <a:solidFill>
                  <a:srgbClr val="0070C0"/>
                </a:solidFill>
              </a:rPr>
              <a:t>Internal escalation – common problems</a:t>
            </a:r>
            <a:endParaRPr lang="en-GB" dirty="0"/>
          </a:p>
        </p:txBody>
      </p:sp>
      <p:sp>
        <p:nvSpPr>
          <p:cNvPr id="74757" name="Rectangle 5"/>
          <p:cNvSpPr>
            <a:spLocks noGrp="1" noChangeArrowheads="1"/>
          </p:cNvSpPr>
          <p:nvPr>
            <p:ph type="body" idx="1"/>
            <p:custDataLst>
              <p:tags r:id="rId3"/>
            </p:custDataLst>
          </p:nvPr>
        </p:nvSpPr>
        <p:spPr/>
        <p:txBody>
          <a:bodyPr/>
          <a:lstStyle/>
          <a:p>
            <a:pPr lvl="2">
              <a:spcBef>
                <a:spcPts val="2640"/>
              </a:spcBef>
              <a:spcAft>
                <a:spcPts val="0"/>
              </a:spcAft>
            </a:pPr>
            <a:r>
              <a:rPr lang="en-GB" dirty="0">
                <a:solidFill>
                  <a:schemeClr val="bg1"/>
                </a:solidFill>
              </a:rPr>
              <a:t>Agreed tight timetable can be unworkable in practice </a:t>
            </a:r>
            <a:endParaRPr lang="en-GB" dirty="0" smtClean="0">
              <a:solidFill>
                <a:schemeClr val="bg1"/>
              </a:solidFill>
            </a:endParaRPr>
          </a:p>
          <a:p>
            <a:pPr lvl="2">
              <a:spcBef>
                <a:spcPts val="2640"/>
              </a:spcBef>
              <a:spcAft>
                <a:spcPts val="0"/>
              </a:spcAft>
            </a:pPr>
            <a:r>
              <a:rPr lang="en-GB" dirty="0">
                <a:solidFill>
                  <a:schemeClr val="bg1"/>
                </a:solidFill>
              </a:rPr>
              <a:t>Parts or even all of the contractual escalation process may already have been used </a:t>
            </a:r>
            <a:r>
              <a:rPr lang="en-GB" dirty="0" smtClean="0">
                <a:solidFill>
                  <a:schemeClr val="bg1"/>
                </a:solidFill>
              </a:rPr>
              <a:t>informally</a:t>
            </a:r>
          </a:p>
          <a:p>
            <a:pPr lvl="2">
              <a:spcBef>
                <a:spcPts val="2640"/>
              </a:spcBef>
              <a:spcAft>
                <a:spcPts val="0"/>
              </a:spcAft>
            </a:pPr>
            <a:r>
              <a:rPr lang="en-GB" dirty="0">
                <a:solidFill>
                  <a:schemeClr val="bg1"/>
                </a:solidFill>
              </a:rPr>
              <a:t>Need to brief Managing Directors, CEO's or nominated Senior </a:t>
            </a:r>
            <a:r>
              <a:rPr lang="en-GB" dirty="0" smtClean="0">
                <a:solidFill>
                  <a:schemeClr val="bg1"/>
                </a:solidFill>
              </a:rPr>
              <a:t>Representatives</a:t>
            </a:r>
          </a:p>
          <a:p>
            <a:pPr lvl="2">
              <a:spcBef>
                <a:spcPts val="2640"/>
              </a:spcBef>
              <a:spcAft>
                <a:spcPts val="0"/>
              </a:spcAft>
            </a:pPr>
            <a:r>
              <a:rPr lang="en-GB" dirty="0">
                <a:solidFill>
                  <a:schemeClr val="bg1"/>
                </a:solidFill>
              </a:rPr>
              <a:t>Consider recording agreed resolution formally in</a:t>
            </a:r>
            <a:r>
              <a:rPr lang="en-GB" dirty="0" smtClean="0">
                <a:solidFill>
                  <a:schemeClr val="bg1"/>
                </a:solidFill>
              </a:rPr>
              <a:t>:</a:t>
            </a:r>
          </a:p>
          <a:p>
            <a:pPr lvl="3">
              <a:spcBef>
                <a:spcPts val="600"/>
              </a:spcBef>
              <a:spcAft>
                <a:spcPts val="0"/>
              </a:spcAft>
            </a:pPr>
            <a:r>
              <a:rPr lang="en-GB" dirty="0">
                <a:solidFill>
                  <a:schemeClr val="bg1"/>
                </a:solidFill>
              </a:rPr>
              <a:t>Settlement Agreement in authentic deed ("</a:t>
            </a:r>
            <a:r>
              <a:rPr lang="en-GB" i="1" dirty="0" err="1">
                <a:solidFill>
                  <a:schemeClr val="bg1"/>
                </a:solidFill>
              </a:rPr>
              <a:t>notariële</a:t>
            </a:r>
            <a:r>
              <a:rPr lang="en-GB" i="1" dirty="0">
                <a:solidFill>
                  <a:schemeClr val="bg1"/>
                </a:solidFill>
              </a:rPr>
              <a:t> </a:t>
            </a:r>
            <a:r>
              <a:rPr lang="en-GB" i="1" dirty="0" err="1">
                <a:solidFill>
                  <a:schemeClr val="bg1"/>
                </a:solidFill>
              </a:rPr>
              <a:t>akte</a:t>
            </a:r>
            <a:r>
              <a:rPr lang="en-GB" dirty="0">
                <a:solidFill>
                  <a:schemeClr val="bg1"/>
                </a:solidFill>
              </a:rPr>
              <a:t>"): execution possible</a:t>
            </a:r>
          </a:p>
          <a:p>
            <a:pPr lvl="3"/>
            <a:endParaRPr lang="en-GB" dirty="0">
              <a:solidFill>
                <a:schemeClr val="bg1"/>
              </a:solidFill>
            </a:endParaRPr>
          </a:p>
          <a:p>
            <a:pPr lvl="2"/>
            <a:endParaRPr lang="en-GB" dirty="0">
              <a:solidFill>
                <a:schemeClr val="bg1"/>
              </a:solidFill>
            </a:endParaRPr>
          </a:p>
          <a:p>
            <a:pPr lvl="1"/>
            <a:endParaRPr lang="en-GB"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custDataLst>
              <p:tags r:id="rId2"/>
            </p:custDataLst>
          </p:nvPr>
        </p:nvSpPr>
        <p:spPr/>
        <p:txBody>
          <a:bodyPr/>
          <a:lstStyle/>
          <a:p>
            <a:r>
              <a:rPr lang="en-GB" dirty="0">
                <a:solidFill>
                  <a:srgbClr val="0070C0"/>
                </a:solidFill>
              </a:rPr>
              <a:t>Mediation/ADR</a:t>
            </a:r>
            <a:endParaRPr lang="en-GB" dirty="0"/>
          </a:p>
        </p:txBody>
      </p:sp>
      <p:sp>
        <p:nvSpPr>
          <p:cNvPr id="74757" name="Rectangle 5"/>
          <p:cNvSpPr>
            <a:spLocks noGrp="1" noChangeArrowheads="1"/>
          </p:cNvSpPr>
          <p:nvPr>
            <p:ph type="body" idx="1"/>
            <p:custDataLst>
              <p:tags r:id="rId3"/>
            </p:custDataLst>
          </p:nvPr>
        </p:nvSpPr>
        <p:spPr/>
        <p:txBody>
          <a:bodyPr/>
          <a:lstStyle/>
          <a:p>
            <a:pPr lvl="2">
              <a:spcBef>
                <a:spcPts val="2400"/>
              </a:spcBef>
            </a:pPr>
            <a:r>
              <a:rPr lang="en-GB" dirty="0" smtClean="0">
                <a:solidFill>
                  <a:schemeClr val="bg1"/>
                </a:solidFill>
              </a:rPr>
              <a:t>Settle </a:t>
            </a:r>
            <a:r>
              <a:rPr lang="en-GB" dirty="0">
                <a:solidFill>
                  <a:schemeClr val="bg1"/>
                </a:solidFill>
              </a:rPr>
              <a:t>disputes with assistance of a neutral third party (mediator) </a:t>
            </a:r>
            <a:endParaRPr lang="en-GB" dirty="0" smtClean="0">
              <a:solidFill>
                <a:schemeClr val="bg1"/>
              </a:solidFill>
            </a:endParaRPr>
          </a:p>
          <a:p>
            <a:pPr lvl="2">
              <a:spcBef>
                <a:spcPts val="2400"/>
              </a:spcBef>
            </a:pPr>
            <a:r>
              <a:rPr lang="en-GB" dirty="0" smtClean="0">
                <a:solidFill>
                  <a:schemeClr val="bg1"/>
                </a:solidFill>
              </a:rPr>
              <a:t>Facilitative </a:t>
            </a:r>
            <a:r>
              <a:rPr lang="en-GB" dirty="0">
                <a:solidFill>
                  <a:schemeClr val="bg1"/>
                </a:solidFill>
              </a:rPr>
              <a:t>mediation is most common type</a:t>
            </a:r>
          </a:p>
          <a:p>
            <a:pPr lvl="2">
              <a:spcBef>
                <a:spcPts val="2400"/>
              </a:spcBef>
            </a:pPr>
            <a:r>
              <a:rPr lang="en-GB" dirty="0" smtClean="0">
                <a:solidFill>
                  <a:schemeClr val="bg1"/>
                </a:solidFill>
              </a:rPr>
              <a:t>Consensual </a:t>
            </a:r>
            <a:r>
              <a:rPr lang="en-GB" dirty="0">
                <a:solidFill>
                  <a:schemeClr val="bg1"/>
                </a:solidFill>
              </a:rPr>
              <a:t>and non-binding (unless settlement is achieved)</a:t>
            </a:r>
          </a:p>
          <a:p>
            <a:pPr lvl="2">
              <a:spcBef>
                <a:spcPts val="2400"/>
              </a:spcBef>
            </a:pPr>
            <a:r>
              <a:rPr lang="en-GB" dirty="0">
                <a:solidFill>
                  <a:schemeClr val="bg1"/>
                </a:solidFill>
              </a:rPr>
              <a:t>Private, informal and confidential (without prejudice privilege applies)</a:t>
            </a:r>
          </a:p>
          <a:p>
            <a:pPr lvl="1"/>
            <a:endParaRPr lang="en-GB"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Rectangle 8"/>
          <p:cNvSpPr>
            <a:spLocks noGrp="1" noChangeArrowheads="1"/>
          </p:cNvSpPr>
          <p:nvPr>
            <p:ph type="ctrTitle"/>
            <p:custDataLst>
              <p:tags r:id="rId2"/>
            </p:custDataLst>
          </p:nvPr>
        </p:nvSpPr>
        <p:spPr/>
        <p:txBody>
          <a:bodyPr/>
          <a:lstStyle/>
          <a:p>
            <a:r>
              <a:rPr lang="en-GB" dirty="0" smtClean="0"/>
              <a:t>Follow-up stage of Dispute Resolution: Arbitration or Litigation	?</a:t>
            </a:r>
            <a:endParaRPr lang="en-GB" dirty="0"/>
          </a:p>
        </p:txBody>
      </p:sp>
      <p:sp>
        <p:nvSpPr>
          <p:cNvPr id="12297" name="Rectangle 9"/>
          <p:cNvSpPr>
            <a:spLocks noGrp="1" noChangeArrowheads="1"/>
          </p:cNvSpPr>
          <p:nvPr>
            <p:ph type="subTitle" idx="1"/>
          </p:nvPr>
        </p:nvSpPr>
        <p:spPr/>
        <p:txBody>
          <a:bodyPr/>
          <a:lstStyle/>
          <a:p>
            <a:endParaRPr lang="en-US" i="1"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Arbitration or Litigation?</a:t>
            </a:r>
            <a:endParaRPr lang="nl-NL" dirty="0">
              <a:solidFill>
                <a:srgbClr val="0070C0"/>
              </a:solidFill>
            </a:endParaRPr>
          </a:p>
        </p:txBody>
      </p:sp>
      <p:sp>
        <p:nvSpPr>
          <p:cNvPr id="3" name="Content Placeholder 2"/>
          <p:cNvSpPr>
            <a:spLocks noGrp="1"/>
          </p:cNvSpPr>
          <p:nvPr>
            <p:ph idx="1"/>
          </p:nvPr>
        </p:nvSpPr>
        <p:spPr>
          <a:xfrm>
            <a:off x="457200" y="1772816"/>
            <a:ext cx="8229600" cy="4680520"/>
          </a:xfrm>
        </p:spPr>
        <p:txBody>
          <a:bodyPr/>
          <a:lstStyle/>
          <a:p>
            <a:pPr lvl="2" eaLnBrk="1" hangingPunct="1">
              <a:spcBef>
                <a:spcPct val="100000"/>
              </a:spcBef>
              <a:buClr>
                <a:schemeClr val="accent6"/>
              </a:buClr>
            </a:pPr>
            <a:r>
              <a:rPr lang="en-GB" dirty="0">
                <a:solidFill>
                  <a:schemeClr val="bg1"/>
                </a:solidFill>
              </a:rPr>
              <a:t>PWC 2013 International Arbitration Survey: </a:t>
            </a:r>
          </a:p>
          <a:p>
            <a:pPr lvl="3">
              <a:spcBef>
                <a:spcPct val="100000"/>
              </a:spcBef>
              <a:buClr>
                <a:schemeClr val="accent6"/>
              </a:buClr>
            </a:pPr>
            <a:r>
              <a:rPr lang="en-GB" sz="1800" dirty="0">
                <a:solidFill>
                  <a:schemeClr val="bg1"/>
                </a:solidFill>
              </a:rPr>
              <a:t>Arbitration continues to be more popular than any of the other options </a:t>
            </a:r>
            <a:r>
              <a:rPr lang="en-GB" sz="1800" dirty="0" smtClean="0">
                <a:solidFill>
                  <a:schemeClr val="bg1"/>
                </a:solidFill>
              </a:rPr>
              <a:t>available (identical to previous surveys in 2006 and 2009);</a:t>
            </a:r>
            <a:endParaRPr lang="en-GB" sz="1800" dirty="0">
              <a:solidFill>
                <a:schemeClr val="bg1"/>
              </a:solidFill>
            </a:endParaRPr>
          </a:p>
          <a:p>
            <a:pPr lvl="3">
              <a:spcBef>
                <a:spcPct val="100000"/>
              </a:spcBef>
              <a:buClr>
                <a:schemeClr val="accent6"/>
              </a:buClr>
            </a:pPr>
            <a:r>
              <a:rPr lang="en-GB" sz="1800" dirty="0">
                <a:solidFill>
                  <a:schemeClr val="bg1"/>
                </a:solidFill>
              </a:rPr>
              <a:t>Arbitration ranked </a:t>
            </a:r>
            <a:r>
              <a:rPr lang="en-GB" sz="1800" dirty="0" smtClean="0">
                <a:solidFill>
                  <a:schemeClr val="bg1"/>
                </a:solidFill>
              </a:rPr>
              <a:t>first, </a:t>
            </a:r>
            <a:r>
              <a:rPr lang="en-GB" sz="1800" dirty="0">
                <a:solidFill>
                  <a:schemeClr val="bg1"/>
                </a:solidFill>
              </a:rPr>
              <a:t>more often than any of the other mechanisms (52% of respondents marked arbitration as most preferred)</a:t>
            </a:r>
          </a:p>
          <a:p>
            <a:pPr lvl="2" eaLnBrk="1" hangingPunct="1">
              <a:spcBef>
                <a:spcPct val="100000"/>
              </a:spcBef>
              <a:buClr>
                <a:schemeClr val="accent6"/>
              </a:buClr>
            </a:pPr>
            <a:r>
              <a:rPr lang="de-DE" dirty="0">
                <a:solidFill>
                  <a:schemeClr val="bg1"/>
                </a:solidFill>
              </a:rPr>
              <a:t>Key </a:t>
            </a:r>
            <a:r>
              <a:rPr lang="de-DE" dirty="0" err="1">
                <a:solidFill>
                  <a:schemeClr val="bg1"/>
                </a:solidFill>
              </a:rPr>
              <a:t>questions</a:t>
            </a:r>
            <a:r>
              <a:rPr lang="de-DE" dirty="0" smtClean="0">
                <a:solidFill>
                  <a:schemeClr val="bg1"/>
                </a:solidFill>
              </a:rPr>
              <a:t>:</a:t>
            </a:r>
            <a:br>
              <a:rPr lang="de-DE" dirty="0" smtClean="0">
                <a:solidFill>
                  <a:schemeClr val="bg1"/>
                </a:solidFill>
              </a:rPr>
            </a:br>
            <a:endParaRPr lang="de-DE" dirty="0">
              <a:solidFill>
                <a:schemeClr val="bg1"/>
              </a:solidFill>
            </a:endParaRPr>
          </a:p>
          <a:p>
            <a:pPr lvl="3">
              <a:spcBef>
                <a:spcPts val="0"/>
              </a:spcBef>
              <a:buClr>
                <a:schemeClr val="accent6"/>
              </a:buClr>
            </a:pPr>
            <a:r>
              <a:rPr lang="de-DE" sz="1800" dirty="0" err="1">
                <a:solidFill>
                  <a:schemeClr val="bg1"/>
                </a:solidFill>
              </a:rPr>
              <a:t>is</a:t>
            </a:r>
            <a:r>
              <a:rPr lang="de-DE" sz="1800" dirty="0">
                <a:solidFill>
                  <a:schemeClr val="bg1"/>
                </a:solidFill>
              </a:rPr>
              <a:t> </a:t>
            </a:r>
            <a:r>
              <a:rPr lang="de-DE" sz="1800" dirty="0" err="1">
                <a:solidFill>
                  <a:schemeClr val="bg1"/>
                </a:solidFill>
              </a:rPr>
              <a:t>the</a:t>
            </a:r>
            <a:r>
              <a:rPr lang="de-DE" sz="1800" dirty="0">
                <a:solidFill>
                  <a:schemeClr val="bg1"/>
                </a:solidFill>
              </a:rPr>
              <a:t> </a:t>
            </a:r>
            <a:r>
              <a:rPr lang="de-DE" sz="1800" dirty="0" err="1">
                <a:solidFill>
                  <a:schemeClr val="bg1"/>
                </a:solidFill>
              </a:rPr>
              <a:t>majority</a:t>
            </a:r>
            <a:r>
              <a:rPr lang="de-DE" sz="1800" dirty="0">
                <a:solidFill>
                  <a:schemeClr val="bg1"/>
                </a:solidFill>
              </a:rPr>
              <a:t> </a:t>
            </a:r>
            <a:r>
              <a:rPr lang="de-DE" sz="1800" dirty="0" err="1">
                <a:solidFill>
                  <a:schemeClr val="bg1"/>
                </a:solidFill>
              </a:rPr>
              <a:t>always</a:t>
            </a:r>
            <a:r>
              <a:rPr lang="de-DE" sz="1800" dirty="0">
                <a:solidFill>
                  <a:schemeClr val="bg1"/>
                </a:solidFill>
              </a:rPr>
              <a:t> </a:t>
            </a:r>
            <a:r>
              <a:rPr lang="de-DE" sz="1800" dirty="0" err="1">
                <a:solidFill>
                  <a:schemeClr val="bg1"/>
                </a:solidFill>
              </a:rPr>
              <a:t>right</a:t>
            </a:r>
            <a:r>
              <a:rPr lang="de-DE" sz="1800" dirty="0">
                <a:solidFill>
                  <a:schemeClr val="bg1"/>
                </a:solidFill>
              </a:rPr>
              <a:t>, </a:t>
            </a:r>
            <a:r>
              <a:rPr lang="de-DE" sz="1800" dirty="0" err="1">
                <a:solidFill>
                  <a:schemeClr val="bg1"/>
                </a:solidFill>
              </a:rPr>
              <a:t>and</a:t>
            </a:r>
            <a:r>
              <a:rPr lang="de-DE" sz="1800" dirty="0">
                <a:solidFill>
                  <a:schemeClr val="bg1"/>
                </a:solidFill>
              </a:rPr>
              <a:t> </a:t>
            </a:r>
            <a:r>
              <a:rPr lang="de-DE" sz="1800" dirty="0" err="1">
                <a:solidFill>
                  <a:schemeClr val="bg1"/>
                </a:solidFill>
              </a:rPr>
              <a:t>how</a:t>
            </a:r>
            <a:r>
              <a:rPr lang="de-DE" sz="1800" dirty="0">
                <a:solidFill>
                  <a:schemeClr val="bg1"/>
                </a:solidFill>
              </a:rPr>
              <a:t> </a:t>
            </a:r>
            <a:r>
              <a:rPr lang="de-DE" sz="1800" dirty="0" err="1">
                <a:solidFill>
                  <a:schemeClr val="bg1"/>
                </a:solidFill>
              </a:rPr>
              <a:t>would</a:t>
            </a:r>
            <a:r>
              <a:rPr lang="de-DE" sz="1800" dirty="0">
                <a:solidFill>
                  <a:schemeClr val="bg1"/>
                </a:solidFill>
              </a:rPr>
              <a:t> </a:t>
            </a:r>
            <a:r>
              <a:rPr lang="de-DE" sz="1800" dirty="0" err="1">
                <a:solidFill>
                  <a:schemeClr val="bg1"/>
                </a:solidFill>
              </a:rPr>
              <a:t>the</a:t>
            </a:r>
            <a:r>
              <a:rPr lang="de-DE" sz="1800" dirty="0">
                <a:solidFill>
                  <a:schemeClr val="bg1"/>
                </a:solidFill>
              </a:rPr>
              <a:t> </a:t>
            </a:r>
            <a:r>
              <a:rPr lang="de-DE" sz="1800" dirty="0" err="1">
                <a:solidFill>
                  <a:schemeClr val="bg1"/>
                </a:solidFill>
              </a:rPr>
              <a:t>outcome</a:t>
            </a:r>
            <a:r>
              <a:rPr lang="de-DE" sz="1800" dirty="0">
                <a:solidFill>
                  <a:schemeClr val="bg1"/>
                </a:solidFill>
              </a:rPr>
              <a:t> </a:t>
            </a:r>
            <a:r>
              <a:rPr lang="de-DE" sz="1800" dirty="0" err="1">
                <a:solidFill>
                  <a:schemeClr val="bg1"/>
                </a:solidFill>
              </a:rPr>
              <a:t>of</a:t>
            </a:r>
            <a:r>
              <a:rPr lang="de-DE" sz="1800" dirty="0">
                <a:solidFill>
                  <a:schemeClr val="bg1"/>
                </a:solidFill>
              </a:rPr>
              <a:t> a </a:t>
            </a:r>
            <a:r>
              <a:rPr lang="de-DE" sz="1800" dirty="0" err="1">
                <a:solidFill>
                  <a:schemeClr val="bg1"/>
                </a:solidFill>
              </a:rPr>
              <a:t>survey</a:t>
            </a:r>
            <a:r>
              <a:rPr lang="de-DE" sz="1800" dirty="0">
                <a:solidFill>
                  <a:schemeClr val="bg1"/>
                </a:solidFill>
              </a:rPr>
              <a:t> in </a:t>
            </a:r>
            <a:r>
              <a:rPr lang="de-DE" sz="1800" dirty="0" err="1">
                <a:solidFill>
                  <a:schemeClr val="bg1"/>
                </a:solidFill>
              </a:rPr>
              <a:t>the</a:t>
            </a:r>
            <a:r>
              <a:rPr lang="de-DE" sz="1800" dirty="0">
                <a:solidFill>
                  <a:schemeClr val="bg1"/>
                </a:solidFill>
              </a:rPr>
              <a:t> </a:t>
            </a:r>
            <a:r>
              <a:rPr lang="de-DE" sz="1800" dirty="0" err="1">
                <a:solidFill>
                  <a:schemeClr val="bg1"/>
                </a:solidFill>
              </a:rPr>
              <a:t>Netherlands</a:t>
            </a:r>
            <a:r>
              <a:rPr lang="de-DE" sz="1800" dirty="0">
                <a:solidFill>
                  <a:schemeClr val="bg1"/>
                </a:solidFill>
              </a:rPr>
              <a:t> </a:t>
            </a:r>
            <a:r>
              <a:rPr lang="de-DE" sz="1800" dirty="0" err="1">
                <a:solidFill>
                  <a:schemeClr val="bg1"/>
                </a:solidFill>
              </a:rPr>
              <a:t>look</a:t>
            </a:r>
            <a:r>
              <a:rPr lang="de-DE" sz="1800" dirty="0">
                <a:solidFill>
                  <a:schemeClr val="bg1"/>
                </a:solidFill>
              </a:rPr>
              <a:t> </a:t>
            </a:r>
            <a:r>
              <a:rPr lang="de-DE" sz="1800" dirty="0" err="1">
                <a:solidFill>
                  <a:schemeClr val="bg1"/>
                </a:solidFill>
              </a:rPr>
              <a:t>like</a:t>
            </a:r>
            <a:r>
              <a:rPr lang="de-DE" sz="1800" dirty="0">
                <a:solidFill>
                  <a:schemeClr val="bg1"/>
                </a:solidFill>
              </a:rPr>
              <a:t>?</a:t>
            </a:r>
          </a:p>
          <a:p>
            <a:pPr lvl="3">
              <a:spcBef>
                <a:spcPts val="0"/>
              </a:spcBef>
              <a:buClr>
                <a:schemeClr val="accent6"/>
              </a:buClr>
            </a:pPr>
            <a:endParaRPr lang="de-DE" sz="1800" dirty="0">
              <a:solidFill>
                <a:schemeClr val="bg1"/>
              </a:solidFill>
            </a:endParaRPr>
          </a:p>
          <a:p>
            <a:pPr lvl="3">
              <a:spcBef>
                <a:spcPts val="0"/>
              </a:spcBef>
              <a:buClr>
                <a:schemeClr val="accent6"/>
              </a:buClr>
            </a:pPr>
            <a:r>
              <a:rPr lang="de-DE" sz="1800" dirty="0">
                <a:solidFill>
                  <a:schemeClr val="bg1"/>
                </a:solidFill>
              </a:rPr>
              <a:t>Will </a:t>
            </a:r>
            <a:r>
              <a:rPr lang="de-DE" sz="1800" dirty="0" err="1">
                <a:solidFill>
                  <a:schemeClr val="bg1"/>
                </a:solidFill>
              </a:rPr>
              <a:t>the</a:t>
            </a:r>
            <a:r>
              <a:rPr lang="de-DE" sz="1800" dirty="0">
                <a:solidFill>
                  <a:schemeClr val="bg1"/>
                </a:solidFill>
              </a:rPr>
              <a:t> </a:t>
            </a:r>
            <a:r>
              <a:rPr lang="de-DE" sz="1800" dirty="0" err="1">
                <a:solidFill>
                  <a:schemeClr val="bg1"/>
                </a:solidFill>
              </a:rPr>
              <a:t>proposed</a:t>
            </a:r>
            <a:r>
              <a:rPr lang="de-DE" sz="1800" dirty="0">
                <a:solidFill>
                  <a:schemeClr val="bg1"/>
                </a:solidFill>
              </a:rPr>
              <a:t> </a:t>
            </a:r>
            <a:r>
              <a:rPr lang="de-DE" sz="1800" dirty="0" err="1">
                <a:solidFill>
                  <a:schemeClr val="bg1"/>
                </a:solidFill>
              </a:rPr>
              <a:t>new</a:t>
            </a:r>
            <a:r>
              <a:rPr lang="de-DE" sz="1800" dirty="0">
                <a:solidFill>
                  <a:schemeClr val="bg1"/>
                </a:solidFill>
              </a:rPr>
              <a:t> </a:t>
            </a:r>
            <a:r>
              <a:rPr lang="de-DE" sz="1800" dirty="0" err="1">
                <a:solidFill>
                  <a:schemeClr val="bg1"/>
                </a:solidFill>
              </a:rPr>
              <a:t>Dutch</a:t>
            </a:r>
            <a:r>
              <a:rPr lang="de-DE" sz="1800" dirty="0">
                <a:solidFill>
                  <a:schemeClr val="bg1"/>
                </a:solidFill>
              </a:rPr>
              <a:t> </a:t>
            </a:r>
            <a:r>
              <a:rPr lang="de-DE" sz="1800" dirty="0" err="1">
                <a:solidFill>
                  <a:schemeClr val="bg1"/>
                </a:solidFill>
              </a:rPr>
              <a:t>arbitration</a:t>
            </a:r>
            <a:r>
              <a:rPr lang="de-DE" sz="1800" dirty="0">
                <a:solidFill>
                  <a:schemeClr val="bg1"/>
                </a:solidFill>
              </a:rPr>
              <a:t> </a:t>
            </a:r>
            <a:r>
              <a:rPr lang="de-DE" sz="1800" dirty="0" err="1">
                <a:solidFill>
                  <a:schemeClr val="bg1"/>
                </a:solidFill>
              </a:rPr>
              <a:t>law</a:t>
            </a:r>
            <a:r>
              <a:rPr lang="de-DE" sz="1800" dirty="0">
                <a:solidFill>
                  <a:schemeClr val="bg1"/>
                </a:solidFill>
              </a:rPr>
              <a:t> </a:t>
            </a:r>
            <a:r>
              <a:rPr lang="de-DE" sz="1800" dirty="0" err="1">
                <a:solidFill>
                  <a:schemeClr val="bg1"/>
                </a:solidFill>
              </a:rPr>
              <a:t>make</a:t>
            </a:r>
            <a:r>
              <a:rPr lang="de-DE" sz="1800" dirty="0">
                <a:solidFill>
                  <a:schemeClr val="bg1"/>
                </a:solidFill>
              </a:rPr>
              <a:t> </a:t>
            </a:r>
            <a:r>
              <a:rPr lang="de-DE" sz="1800" dirty="0" err="1">
                <a:solidFill>
                  <a:schemeClr val="bg1"/>
                </a:solidFill>
              </a:rPr>
              <a:t>arbitration</a:t>
            </a:r>
            <a:r>
              <a:rPr lang="de-DE" sz="1800" dirty="0">
                <a:solidFill>
                  <a:schemeClr val="bg1"/>
                </a:solidFill>
              </a:rPr>
              <a:t> (</a:t>
            </a:r>
            <a:r>
              <a:rPr lang="de-DE" sz="1800" dirty="0" err="1">
                <a:solidFill>
                  <a:schemeClr val="bg1"/>
                </a:solidFill>
              </a:rPr>
              <a:t>even</a:t>
            </a:r>
            <a:r>
              <a:rPr lang="de-DE" sz="1800" dirty="0">
                <a:solidFill>
                  <a:schemeClr val="bg1"/>
                </a:solidFill>
              </a:rPr>
              <a:t>) </a:t>
            </a:r>
            <a:r>
              <a:rPr lang="de-DE" sz="1800" dirty="0" err="1">
                <a:solidFill>
                  <a:schemeClr val="bg1"/>
                </a:solidFill>
              </a:rPr>
              <a:t>more</a:t>
            </a:r>
            <a:r>
              <a:rPr lang="de-DE" sz="1800" dirty="0">
                <a:solidFill>
                  <a:schemeClr val="bg1"/>
                </a:solidFill>
              </a:rPr>
              <a:t> </a:t>
            </a:r>
            <a:r>
              <a:rPr lang="de-DE" sz="1800" dirty="0" err="1" smtClean="0">
                <a:solidFill>
                  <a:schemeClr val="bg1"/>
                </a:solidFill>
              </a:rPr>
              <a:t>popular</a:t>
            </a:r>
            <a:r>
              <a:rPr lang="de-DE" sz="1800" dirty="0" smtClean="0">
                <a:solidFill>
                  <a:schemeClr val="bg1"/>
                </a:solidFill>
              </a:rPr>
              <a:t>?</a:t>
            </a:r>
            <a:endParaRPr lang="de-DE" sz="1800" dirty="0">
              <a:solidFill>
                <a:schemeClr val="bg1"/>
              </a:solidFill>
            </a:endParaRPr>
          </a:p>
        </p:txBody>
      </p:sp>
    </p:spTree>
    <p:extLst>
      <p:ext uri="{BB962C8B-B14F-4D97-AF65-F5344CB8AC3E}">
        <p14:creationId xmlns:p14="http://schemas.microsoft.com/office/powerpoint/2010/main" val="3517597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Common reasons </a:t>
            </a:r>
            <a:r>
              <a:rPr lang="en-GB" dirty="0">
                <a:solidFill>
                  <a:srgbClr val="0070C0"/>
                </a:solidFill>
              </a:rPr>
              <a:t>to favour Arbitration over Litigation</a:t>
            </a:r>
            <a:endParaRPr lang="nl-NL" dirty="0">
              <a:solidFill>
                <a:srgbClr val="0070C0"/>
              </a:solidFill>
            </a:endParaRPr>
          </a:p>
        </p:txBody>
      </p:sp>
      <p:sp>
        <p:nvSpPr>
          <p:cNvPr id="3" name="Content Placeholder 2"/>
          <p:cNvSpPr>
            <a:spLocks noGrp="1"/>
          </p:cNvSpPr>
          <p:nvPr>
            <p:ph idx="1"/>
          </p:nvPr>
        </p:nvSpPr>
        <p:spPr>
          <a:xfrm>
            <a:off x="395536" y="1556792"/>
            <a:ext cx="8229600" cy="4751511"/>
          </a:xfrm>
        </p:spPr>
        <p:txBody>
          <a:bodyPr/>
          <a:lstStyle/>
          <a:p>
            <a:pPr lvl="2">
              <a:spcBef>
                <a:spcPct val="100000"/>
              </a:spcBef>
              <a:buClr>
                <a:schemeClr val="accent6"/>
              </a:buClr>
            </a:pPr>
            <a:r>
              <a:rPr lang="en-GB" dirty="0" smtClean="0">
                <a:solidFill>
                  <a:schemeClr val="bg1"/>
                </a:solidFill>
              </a:rPr>
              <a:t>Neutrality</a:t>
            </a:r>
            <a:r>
              <a:rPr lang="en-GB" dirty="0">
                <a:solidFill>
                  <a:schemeClr val="bg1"/>
                </a:solidFill>
              </a:rPr>
              <a:t>: generally avoids exposure to (presumed) ‘unfriendly’ courts</a:t>
            </a:r>
          </a:p>
          <a:p>
            <a:pPr lvl="2">
              <a:spcBef>
                <a:spcPct val="100000"/>
              </a:spcBef>
              <a:buClr>
                <a:schemeClr val="accent6"/>
              </a:buClr>
            </a:pPr>
            <a:r>
              <a:rPr lang="en-GB" dirty="0">
                <a:solidFill>
                  <a:schemeClr val="bg1"/>
                </a:solidFill>
              </a:rPr>
              <a:t>Confidentiality: parties can agree upon total </a:t>
            </a:r>
            <a:r>
              <a:rPr lang="en-GB" dirty="0" smtClean="0">
                <a:solidFill>
                  <a:schemeClr val="bg1"/>
                </a:solidFill>
              </a:rPr>
              <a:t>confidentiality</a:t>
            </a:r>
          </a:p>
          <a:p>
            <a:pPr lvl="3">
              <a:spcBef>
                <a:spcPct val="100000"/>
              </a:spcBef>
              <a:buClr>
                <a:schemeClr val="accent6"/>
              </a:buClr>
            </a:pPr>
            <a:r>
              <a:rPr lang="en-GB" dirty="0" smtClean="0">
                <a:solidFill>
                  <a:schemeClr val="bg1"/>
                </a:solidFill>
              </a:rPr>
              <a:t>no longer </a:t>
            </a:r>
            <a:r>
              <a:rPr lang="en-GB" dirty="0">
                <a:solidFill>
                  <a:schemeClr val="bg1"/>
                </a:solidFill>
              </a:rPr>
              <a:t>included in </a:t>
            </a:r>
            <a:r>
              <a:rPr lang="en-GB" dirty="0" smtClean="0">
                <a:solidFill>
                  <a:schemeClr val="bg1"/>
                </a:solidFill>
              </a:rPr>
              <a:t>proposed new arbitration law, but common practice; e.g. NAI rules</a:t>
            </a:r>
            <a:endParaRPr lang="en-GB" dirty="0">
              <a:solidFill>
                <a:schemeClr val="bg1"/>
              </a:solidFill>
            </a:endParaRPr>
          </a:p>
          <a:p>
            <a:pPr lvl="2">
              <a:spcBef>
                <a:spcPct val="100000"/>
              </a:spcBef>
              <a:buClr>
                <a:schemeClr val="accent6"/>
              </a:buClr>
            </a:pPr>
            <a:r>
              <a:rPr lang="nl-NL" dirty="0" err="1" smtClean="0">
                <a:solidFill>
                  <a:schemeClr val="bg1"/>
                </a:solidFill>
              </a:rPr>
              <a:t>Freedom</a:t>
            </a:r>
            <a:r>
              <a:rPr lang="nl-NL" dirty="0" smtClean="0">
                <a:solidFill>
                  <a:schemeClr val="bg1"/>
                </a:solidFill>
              </a:rPr>
              <a:t> of </a:t>
            </a:r>
            <a:r>
              <a:rPr lang="nl-NL" dirty="0" err="1" smtClean="0">
                <a:solidFill>
                  <a:schemeClr val="bg1"/>
                </a:solidFill>
              </a:rPr>
              <a:t>choice</a:t>
            </a:r>
            <a:r>
              <a:rPr lang="nl-NL" dirty="0" smtClean="0">
                <a:solidFill>
                  <a:schemeClr val="bg1"/>
                </a:solidFill>
              </a:rPr>
              <a:t>, </a:t>
            </a:r>
            <a:r>
              <a:rPr lang="nl-NL" dirty="0" err="1" smtClean="0">
                <a:solidFill>
                  <a:schemeClr val="bg1"/>
                </a:solidFill>
              </a:rPr>
              <a:t>complexity</a:t>
            </a:r>
            <a:r>
              <a:rPr lang="nl-NL" dirty="0">
                <a:solidFill>
                  <a:schemeClr val="bg1"/>
                </a:solidFill>
              </a:rPr>
              <a:t>: option </a:t>
            </a:r>
            <a:r>
              <a:rPr lang="nl-NL" dirty="0" err="1">
                <a:solidFill>
                  <a:schemeClr val="bg1"/>
                </a:solidFill>
              </a:rPr>
              <a:t>to</a:t>
            </a:r>
            <a:r>
              <a:rPr lang="nl-NL" dirty="0">
                <a:solidFill>
                  <a:schemeClr val="bg1"/>
                </a:solidFill>
              </a:rPr>
              <a:t> </a:t>
            </a:r>
            <a:r>
              <a:rPr lang="nl-NL" dirty="0" err="1">
                <a:solidFill>
                  <a:schemeClr val="bg1"/>
                </a:solidFill>
              </a:rPr>
              <a:t>choose</a:t>
            </a:r>
            <a:r>
              <a:rPr lang="nl-NL" dirty="0">
                <a:solidFill>
                  <a:schemeClr val="bg1"/>
                </a:solidFill>
              </a:rPr>
              <a:t>/select </a:t>
            </a:r>
            <a:r>
              <a:rPr lang="nl-NL" dirty="0" err="1" smtClean="0">
                <a:solidFill>
                  <a:schemeClr val="bg1"/>
                </a:solidFill>
              </a:rPr>
              <a:t>arbitrators</a:t>
            </a:r>
            <a:r>
              <a:rPr lang="nl-NL" dirty="0" smtClean="0">
                <a:solidFill>
                  <a:schemeClr val="bg1"/>
                </a:solidFill>
              </a:rPr>
              <a:t>, </a:t>
            </a:r>
            <a:r>
              <a:rPr lang="nl-NL" dirty="0" err="1" smtClean="0">
                <a:solidFill>
                  <a:schemeClr val="bg1"/>
                </a:solidFill>
              </a:rPr>
              <a:t>often</a:t>
            </a:r>
            <a:r>
              <a:rPr lang="nl-NL" dirty="0" smtClean="0">
                <a:solidFill>
                  <a:schemeClr val="bg1"/>
                </a:solidFill>
              </a:rPr>
              <a:t> </a:t>
            </a:r>
            <a:r>
              <a:rPr lang="nl-NL" dirty="0" err="1" smtClean="0">
                <a:solidFill>
                  <a:schemeClr val="bg1"/>
                </a:solidFill>
              </a:rPr>
              <a:t>with</a:t>
            </a:r>
            <a:r>
              <a:rPr lang="nl-NL" dirty="0" smtClean="0">
                <a:solidFill>
                  <a:schemeClr val="bg1"/>
                </a:solidFill>
              </a:rPr>
              <a:t> </a:t>
            </a:r>
            <a:r>
              <a:rPr lang="nl-NL" dirty="0">
                <a:solidFill>
                  <a:schemeClr val="bg1"/>
                </a:solidFill>
              </a:rPr>
              <a:t>a </a:t>
            </a:r>
            <a:r>
              <a:rPr lang="nl-NL" dirty="0" err="1">
                <a:solidFill>
                  <a:schemeClr val="bg1"/>
                </a:solidFill>
              </a:rPr>
              <a:t>specific</a:t>
            </a:r>
            <a:r>
              <a:rPr lang="nl-NL" dirty="0">
                <a:solidFill>
                  <a:schemeClr val="bg1"/>
                </a:solidFill>
              </a:rPr>
              <a:t> expertise</a:t>
            </a:r>
          </a:p>
          <a:p>
            <a:pPr lvl="2">
              <a:spcBef>
                <a:spcPct val="100000"/>
              </a:spcBef>
              <a:buClr>
                <a:schemeClr val="accent6"/>
              </a:buClr>
            </a:pPr>
            <a:r>
              <a:rPr lang="en-GB" dirty="0" smtClean="0">
                <a:solidFill>
                  <a:schemeClr val="bg1"/>
                </a:solidFill>
              </a:rPr>
              <a:t>Procedural flexibility</a:t>
            </a:r>
          </a:p>
          <a:p>
            <a:pPr lvl="2">
              <a:spcBef>
                <a:spcPct val="100000"/>
              </a:spcBef>
              <a:buClr>
                <a:schemeClr val="accent6"/>
              </a:buClr>
            </a:pPr>
            <a:r>
              <a:rPr lang="en-GB" dirty="0" smtClean="0">
                <a:solidFill>
                  <a:schemeClr val="bg1"/>
                </a:solidFill>
              </a:rPr>
              <a:t>International</a:t>
            </a:r>
            <a:r>
              <a:rPr lang="en-GB" dirty="0">
                <a:solidFill>
                  <a:schemeClr val="bg1"/>
                </a:solidFill>
              </a:rPr>
              <a:t>: </a:t>
            </a:r>
            <a:r>
              <a:rPr lang="en-GB" dirty="0" smtClean="0">
                <a:solidFill>
                  <a:schemeClr val="bg1"/>
                </a:solidFill>
              </a:rPr>
              <a:t>enforceability under New </a:t>
            </a:r>
            <a:r>
              <a:rPr lang="en-GB" dirty="0">
                <a:solidFill>
                  <a:schemeClr val="bg1"/>
                </a:solidFill>
              </a:rPr>
              <a:t>York Convention (countries such as China and the US) </a:t>
            </a:r>
          </a:p>
        </p:txBody>
      </p:sp>
    </p:spTree>
    <p:extLst>
      <p:ext uri="{BB962C8B-B14F-4D97-AF65-F5344CB8AC3E}">
        <p14:creationId xmlns:p14="http://schemas.microsoft.com/office/powerpoint/2010/main" val="23497555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B_FOOTER" val="Copyright|Subject"/>
  <p:tag name="TAGPREFIX" val="BB_"/>
  <p:tag name="BB_CREATEDATE" val="07 May 2013"/>
  <p:tag name="BB_DPI" val=""/>
  <p:tag name="BB_TEMPLATENAME" val="Pink.pptx"/>
</p:tagLst>
</file>

<file path=ppt/tags/tag10.xml><?xml version="1.0" encoding="utf-8"?>
<p:tagLst xmlns:a="http://schemas.openxmlformats.org/drawingml/2006/main" xmlns:r="http://schemas.openxmlformats.org/officeDocument/2006/relationships" xmlns:p="http://schemas.openxmlformats.org/presentationml/2006/main">
  <p:tag name="BB_FOOTER" val="Subject"/>
</p:tagLst>
</file>

<file path=ppt/tags/tag11.xml><?xml version="1.0" encoding="utf-8"?>
<p:tagLst xmlns:a="http://schemas.openxmlformats.org/drawingml/2006/main" xmlns:r="http://schemas.openxmlformats.org/officeDocument/2006/relationships" xmlns:p="http://schemas.openxmlformats.org/presentationml/2006/main">
  <p:tag name="BB_FOOTER" val="Copyright"/>
</p:tagLst>
</file>

<file path=ppt/tags/tag12.xml><?xml version="1.0" encoding="utf-8"?>
<p:tagLst xmlns:a="http://schemas.openxmlformats.org/drawingml/2006/main" xmlns:r="http://schemas.openxmlformats.org/officeDocument/2006/relationships" xmlns:p="http://schemas.openxmlformats.org/presentationml/2006/main">
  <p:tag name="BB_FOOTER" val="Subject"/>
</p:tagLst>
</file>

<file path=ppt/tags/tag13.xml><?xml version="1.0" encoding="utf-8"?>
<p:tagLst xmlns:a="http://schemas.openxmlformats.org/drawingml/2006/main" xmlns:r="http://schemas.openxmlformats.org/officeDocument/2006/relationships" xmlns:p="http://schemas.openxmlformats.org/presentationml/2006/main">
  <p:tag name="BB_FOOTER" val="Copyright"/>
</p:tagLst>
</file>

<file path=ppt/tags/tag14.xml><?xml version="1.0" encoding="utf-8"?>
<p:tagLst xmlns:a="http://schemas.openxmlformats.org/drawingml/2006/main" xmlns:r="http://schemas.openxmlformats.org/officeDocument/2006/relationships" xmlns:p="http://schemas.openxmlformats.org/presentationml/2006/main">
  <p:tag name="BB_FOOTER" val="Subject"/>
</p:tagLst>
</file>

<file path=ppt/tags/tag15.xml><?xml version="1.0" encoding="utf-8"?>
<p:tagLst xmlns:a="http://schemas.openxmlformats.org/drawingml/2006/main" xmlns:r="http://schemas.openxmlformats.org/officeDocument/2006/relationships" xmlns:p="http://schemas.openxmlformats.org/presentationml/2006/main">
  <p:tag name="BB_FOOTER" val="Copyright"/>
</p:tagLst>
</file>

<file path=ppt/tags/tag16.xml><?xml version="1.0" encoding="utf-8"?>
<p:tagLst xmlns:a="http://schemas.openxmlformats.org/drawingml/2006/main" xmlns:r="http://schemas.openxmlformats.org/officeDocument/2006/relationships" xmlns:p="http://schemas.openxmlformats.org/presentationml/2006/main">
  <p:tag name="BB_FOOTER" val="Subject"/>
</p:tagLst>
</file>

<file path=ppt/tags/tag17.xml><?xml version="1.0" encoding="utf-8"?>
<p:tagLst xmlns:a="http://schemas.openxmlformats.org/drawingml/2006/main" xmlns:r="http://schemas.openxmlformats.org/officeDocument/2006/relationships" xmlns:p="http://schemas.openxmlformats.org/presentationml/2006/main">
  <p:tag name="BB_FOOTER" val="Copyright"/>
</p:tagLst>
</file>

<file path=ppt/tags/tag18.xml><?xml version="1.0" encoding="utf-8"?>
<p:tagLst xmlns:a="http://schemas.openxmlformats.org/drawingml/2006/main" xmlns:r="http://schemas.openxmlformats.org/officeDocument/2006/relationships" xmlns:p="http://schemas.openxmlformats.org/presentationml/2006/main">
  <p:tag name="BB_FOOTER" val="Subject"/>
</p:tagLst>
</file>

<file path=ppt/tags/tag19.xml><?xml version="1.0" encoding="utf-8"?>
<p:tagLst xmlns:a="http://schemas.openxmlformats.org/drawingml/2006/main" xmlns:r="http://schemas.openxmlformats.org/officeDocument/2006/relationships" xmlns:p="http://schemas.openxmlformats.org/presentationml/2006/main">
  <p:tag name="BB_FOOTER" val="Copyright"/>
</p:tagLst>
</file>

<file path=ppt/tags/tag2.xml><?xml version="1.0" encoding="utf-8"?>
<p:tagLst xmlns:a="http://schemas.openxmlformats.org/drawingml/2006/main" xmlns:r="http://schemas.openxmlformats.org/officeDocument/2006/relationships" xmlns:p="http://schemas.openxmlformats.org/presentationml/2006/main">
  <p:tag name="BB_FOOTER" val="Subject"/>
</p:tagLst>
</file>

<file path=ppt/tags/tag20.xml><?xml version="1.0" encoding="utf-8"?>
<p:tagLst xmlns:a="http://schemas.openxmlformats.org/drawingml/2006/main" xmlns:r="http://schemas.openxmlformats.org/officeDocument/2006/relationships" xmlns:p="http://schemas.openxmlformats.org/presentationml/2006/main">
  <p:tag name="BB_FOOTER" val="Subject"/>
</p:tagLst>
</file>

<file path=ppt/tags/tag21.xml><?xml version="1.0" encoding="utf-8"?>
<p:tagLst xmlns:a="http://schemas.openxmlformats.org/drawingml/2006/main" xmlns:r="http://schemas.openxmlformats.org/officeDocument/2006/relationships" xmlns:p="http://schemas.openxmlformats.org/presentationml/2006/main">
  <p:tag name="BB_FOOTER" val="Copyright"/>
</p:tagLst>
</file>

<file path=ppt/tags/tag22.xml><?xml version="1.0" encoding="utf-8"?>
<p:tagLst xmlns:a="http://schemas.openxmlformats.org/drawingml/2006/main" xmlns:r="http://schemas.openxmlformats.org/officeDocument/2006/relationships" xmlns:p="http://schemas.openxmlformats.org/presentationml/2006/main">
  <p:tag name="BB_DIALOGNAME" val="Title"/>
  <p:tag name="BB_SHORTNAME" val=""/>
  <p:tag name="BB_ASSOCIATEDSLIDES" val=""/>
  <p:tag name="BB_INNEWPRESENTATION" val="YES"/>
  <p:tag name="BB_ONINSERTSLIDEDLG" val="YES"/>
</p:tagLst>
</file>

<file path=ppt/tags/tag23.xml><?xml version="1.0" encoding="utf-8"?>
<p:tagLst xmlns:a="http://schemas.openxmlformats.org/drawingml/2006/main" xmlns:r="http://schemas.openxmlformats.org/officeDocument/2006/relationships" xmlns:p="http://schemas.openxmlformats.org/presentationml/2006/main">
  <p:tag name="BB_DELETETEXT" val="YES"/>
</p:tagLst>
</file>

<file path=ppt/tags/tag24.xml><?xml version="1.0" encoding="utf-8"?>
<p:tagLst xmlns:a="http://schemas.openxmlformats.org/drawingml/2006/main" xmlns:r="http://schemas.openxmlformats.org/officeDocument/2006/relationships" xmlns:p="http://schemas.openxmlformats.org/presentationml/2006/main">
  <p:tag name="BB_DIALOGNAME" val="Table of Contents"/>
  <p:tag name="BB_SHORTNAME" val=""/>
  <p:tag name="BB_ASSOCIATEDSLIDES" val=""/>
  <p:tag name="BB_INNEWPRESENTATION" val="NO"/>
  <p:tag name="BB_ONINSERTSLIDEDLG" val="YES"/>
</p:tagLst>
</file>

<file path=ppt/tags/tag25.xml><?xml version="1.0" encoding="utf-8"?>
<p:tagLst xmlns:a="http://schemas.openxmlformats.org/drawingml/2006/main" xmlns:r="http://schemas.openxmlformats.org/officeDocument/2006/relationships" xmlns:p="http://schemas.openxmlformats.org/presentationml/2006/main">
  <p:tag name="BB_DELETETEXT" val="YES"/>
</p:tagLst>
</file>

<file path=ppt/tags/tag26.xml><?xml version="1.0" encoding="utf-8"?>
<p:tagLst xmlns:a="http://schemas.openxmlformats.org/drawingml/2006/main" xmlns:r="http://schemas.openxmlformats.org/officeDocument/2006/relationships" xmlns:p="http://schemas.openxmlformats.org/presentationml/2006/main">
  <p:tag name="BB_DIALOGNAME" val="Large text"/>
  <p:tag name="BB_SHORTNAME" val=""/>
  <p:tag name="BB_ASSOCIATEDSLIDES" val=""/>
  <p:tag name="BB_INNEWPRESENTATION" val="NO"/>
  <p:tag name="BB_ONINSERTSLIDEDLG" val="YES"/>
</p:tagLst>
</file>

<file path=ppt/tags/tag27.xml><?xml version="1.0" encoding="utf-8"?>
<p:tagLst xmlns:a="http://schemas.openxmlformats.org/drawingml/2006/main" xmlns:r="http://schemas.openxmlformats.org/officeDocument/2006/relationships" xmlns:p="http://schemas.openxmlformats.org/presentationml/2006/main">
  <p:tag name="BB_DELETETEXT" val="YES"/>
</p:tagLst>
</file>

<file path=ppt/tags/tag28.xml><?xml version="1.0" encoding="utf-8"?>
<p:tagLst xmlns:a="http://schemas.openxmlformats.org/drawingml/2006/main" xmlns:r="http://schemas.openxmlformats.org/officeDocument/2006/relationships" xmlns:p="http://schemas.openxmlformats.org/presentationml/2006/main">
  <p:tag name="BB_DELETETEXT" val="YES"/>
</p:tagLst>
</file>

<file path=ppt/tags/tag29.xml><?xml version="1.0" encoding="utf-8"?>
<p:tagLst xmlns:a="http://schemas.openxmlformats.org/drawingml/2006/main" xmlns:r="http://schemas.openxmlformats.org/officeDocument/2006/relationships" xmlns:p="http://schemas.openxmlformats.org/presentationml/2006/main">
  <p:tag name="BB_DIALOGNAME" val="Large text"/>
  <p:tag name="BB_SHORTNAME" val=""/>
  <p:tag name="BB_ASSOCIATEDSLIDES" val=""/>
  <p:tag name="BB_INNEWPRESENTATION" val="NO"/>
  <p:tag name="BB_ONINSERTSLIDEDLG" val="YES"/>
</p:tagLst>
</file>

<file path=ppt/tags/tag3.xml><?xml version="1.0" encoding="utf-8"?>
<p:tagLst xmlns:a="http://schemas.openxmlformats.org/drawingml/2006/main" xmlns:r="http://schemas.openxmlformats.org/officeDocument/2006/relationships" xmlns:p="http://schemas.openxmlformats.org/presentationml/2006/main">
  <p:tag name="BB_FOOTER" val="Copyright"/>
</p:tagLst>
</file>

<file path=ppt/tags/tag30.xml><?xml version="1.0" encoding="utf-8"?>
<p:tagLst xmlns:a="http://schemas.openxmlformats.org/drawingml/2006/main" xmlns:r="http://schemas.openxmlformats.org/officeDocument/2006/relationships" xmlns:p="http://schemas.openxmlformats.org/presentationml/2006/main">
  <p:tag name="BB_DELETETEXT" val="YES"/>
</p:tagLst>
</file>

<file path=ppt/tags/tag31.xml><?xml version="1.0" encoding="utf-8"?>
<p:tagLst xmlns:a="http://schemas.openxmlformats.org/drawingml/2006/main" xmlns:r="http://schemas.openxmlformats.org/officeDocument/2006/relationships" xmlns:p="http://schemas.openxmlformats.org/presentationml/2006/main">
  <p:tag name="BB_DELETETEXT" val="YES"/>
</p:tagLst>
</file>

<file path=ppt/tags/tag32.xml><?xml version="1.0" encoding="utf-8"?>
<p:tagLst xmlns:a="http://schemas.openxmlformats.org/drawingml/2006/main" xmlns:r="http://schemas.openxmlformats.org/officeDocument/2006/relationships" xmlns:p="http://schemas.openxmlformats.org/presentationml/2006/main">
  <p:tag name="BB_DIALOGNAME" val="Large text"/>
  <p:tag name="BB_SHORTNAME" val=""/>
  <p:tag name="BB_ASSOCIATEDSLIDES" val=""/>
  <p:tag name="BB_INNEWPRESENTATION" val="NO"/>
  <p:tag name="BB_ONINSERTSLIDEDLG" val="YES"/>
</p:tagLst>
</file>

<file path=ppt/tags/tag33.xml><?xml version="1.0" encoding="utf-8"?>
<p:tagLst xmlns:a="http://schemas.openxmlformats.org/drawingml/2006/main" xmlns:r="http://schemas.openxmlformats.org/officeDocument/2006/relationships" xmlns:p="http://schemas.openxmlformats.org/presentationml/2006/main">
  <p:tag name="BB_DELETETEXT" val="YES"/>
</p:tagLst>
</file>

<file path=ppt/tags/tag34.xml><?xml version="1.0" encoding="utf-8"?>
<p:tagLst xmlns:a="http://schemas.openxmlformats.org/drawingml/2006/main" xmlns:r="http://schemas.openxmlformats.org/officeDocument/2006/relationships" xmlns:p="http://schemas.openxmlformats.org/presentationml/2006/main">
  <p:tag name="BB_DELETETEXT" val="YES"/>
</p:tagLst>
</file>

<file path=ppt/tags/tag35.xml><?xml version="1.0" encoding="utf-8"?>
<p:tagLst xmlns:a="http://schemas.openxmlformats.org/drawingml/2006/main" xmlns:r="http://schemas.openxmlformats.org/officeDocument/2006/relationships" xmlns:p="http://schemas.openxmlformats.org/presentationml/2006/main">
  <p:tag name="BB_DIALOGNAME" val="Divider"/>
  <p:tag name="BB_SHORTNAME" val=""/>
  <p:tag name="BB_ASSOCIATEDSLIDES" val=""/>
  <p:tag name="BB_INNEWPRESENTATION" val="NO"/>
  <p:tag name="BB_ONINSERTSLIDEDLG" val="YES"/>
</p:tagLst>
</file>

<file path=ppt/tags/tag36.xml><?xml version="1.0" encoding="utf-8"?>
<p:tagLst xmlns:a="http://schemas.openxmlformats.org/drawingml/2006/main" xmlns:r="http://schemas.openxmlformats.org/officeDocument/2006/relationships" xmlns:p="http://schemas.openxmlformats.org/presentationml/2006/main">
  <p:tag name="BB_DELETETEXT" val="YES"/>
</p:tagLst>
</file>

<file path=ppt/tags/tag37.xml><?xml version="1.0" encoding="utf-8"?>
<p:tagLst xmlns:a="http://schemas.openxmlformats.org/drawingml/2006/main" xmlns:r="http://schemas.openxmlformats.org/officeDocument/2006/relationships" xmlns:p="http://schemas.openxmlformats.org/presentationml/2006/main">
  <p:tag name="BB_DIALOGNAME" val="Divider"/>
  <p:tag name="BB_SHORTNAME" val=""/>
  <p:tag name="BB_ASSOCIATEDSLIDES" val=""/>
  <p:tag name="BB_INNEWPRESENTATION" val="NO"/>
  <p:tag name="BB_ONINSERTSLIDEDLG" val="YES"/>
</p:tagLst>
</file>

<file path=ppt/tags/tag38.xml><?xml version="1.0" encoding="utf-8"?>
<p:tagLst xmlns:a="http://schemas.openxmlformats.org/drawingml/2006/main" xmlns:r="http://schemas.openxmlformats.org/officeDocument/2006/relationships" xmlns:p="http://schemas.openxmlformats.org/presentationml/2006/main">
  <p:tag name="BB_DELETETEXT" val="YES"/>
</p:tagLst>
</file>

<file path=ppt/tags/tag39.xml><?xml version="1.0" encoding="utf-8"?>
<p:tagLst xmlns:a="http://schemas.openxmlformats.org/drawingml/2006/main" xmlns:r="http://schemas.openxmlformats.org/officeDocument/2006/relationships" xmlns:p="http://schemas.openxmlformats.org/presentationml/2006/main">
  <p:tag name="BB_DIALOGNAME" val="Divider"/>
  <p:tag name="BB_SHORTNAME" val=""/>
  <p:tag name="BB_ASSOCIATEDSLIDES" val=""/>
  <p:tag name="BB_INNEWPRESENTATION" val="NO"/>
  <p:tag name="BB_ONINSERTSLIDEDLG" val="YES"/>
</p:tagLst>
</file>

<file path=ppt/tags/tag4.xml><?xml version="1.0" encoding="utf-8"?>
<p:tagLst xmlns:a="http://schemas.openxmlformats.org/drawingml/2006/main" xmlns:r="http://schemas.openxmlformats.org/officeDocument/2006/relationships" xmlns:p="http://schemas.openxmlformats.org/presentationml/2006/main">
  <p:tag name="BB_FOOTER" val="Subject"/>
</p:tagLst>
</file>

<file path=ppt/tags/tag40.xml><?xml version="1.0" encoding="utf-8"?>
<p:tagLst xmlns:a="http://schemas.openxmlformats.org/drawingml/2006/main" xmlns:r="http://schemas.openxmlformats.org/officeDocument/2006/relationships" xmlns:p="http://schemas.openxmlformats.org/presentationml/2006/main">
  <p:tag name="BB_DELETETEXT" val="YES"/>
</p:tagLst>
</file>

<file path=ppt/tags/tag41.xml><?xml version="1.0" encoding="utf-8"?>
<p:tagLst xmlns:a="http://schemas.openxmlformats.org/drawingml/2006/main" xmlns:r="http://schemas.openxmlformats.org/officeDocument/2006/relationships" xmlns:p="http://schemas.openxmlformats.org/presentationml/2006/main">
  <p:tag name="BB_DIALOGNAME" val="Closing"/>
  <p:tag name="BB_SHORTNAME" val=""/>
  <p:tag name="BB_ASSOCIATEDSLIDES" val=""/>
  <p:tag name="BB_INNEWPRESENTATION" val="NO"/>
  <p:tag name="BB_ONINSERTSLIDEDLG" val="YES"/>
</p:tagLst>
</file>

<file path=ppt/tags/tag5.xml><?xml version="1.0" encoding="utf-8"?>
<p:tagLst xmlns:a="http://schemas.openxmlformats.org/drawingml/2006/main" xmlns:r="http://schemas.openxmlformats.org/officeDocument/2006/relationships" xmlns:p="http://schemas.openxmlformats.org/presentationml/2006/main">
  <p:tag name="BB_FOOTER" val="Copyright"/>
</p:tagLst>
</file>

<file path=ppt/tags/tag6.xml><?xml version="1.0" encoding="utf-8"?>
<p:tagLst xmlns:a="http://schemas.openxmlformats.org/drawingml/2006/main" xmlns:r="http://schemas.openxmlformats.org/officeDocument/2006/relationships" xmlns:p="http://schemas.openxmlformats.org/presentationml/2006/main">
  <p:tag name="BB_FOOTER" val="Subject"/>
</p:tagLst>
</file>

<file path=ppt/tags/tag7.xml><?xml version="1.0" encoding="utf-8"?>
<p:tagLst xmlns:a="http://schemas.openxmlformats.org/drawingml/2006/main" xmlns:r="http://schemas.openxmlformats.org/officeDocument/2006/relationships" xmlns:p="http://schemas.openxmlformats.org/presentationml/2006/main">
  <p:tag name="BB_FOOTER" val="Copyright"/>
</p:tagLst>
</file>

<file path=ppt/tags/tag8.xml><?xml version="1.0" encoding="utf-8"?>
<p:tagLst xmlns:a="http://schemas.openxmlformats.org/drawingml/2006/main" xmlns:r="http://schemas.openxmlformats.org/officeDocument/2006/relationships" xmlns:p="http://schemas.openxmlformats.org/presentationml/2006/main">
  <p:tag name="BB_FOOTER" val="Subject"/>
</p:tagLst>
</file>

<file path=ppt/tags/tag9.xml><?xml version="1.0" encoding="utf-8"?>
<p:tagLst xmlns:a="http://schemas.openxmlformats.org/drawingml/2006/main" xmlns:r="http://schemas.openxmlformats.org/officeDocument/2006/relationships" xmlns:p="http://schemas.openxmlformats.org/presentationml/2006/main">
  <p:tag name="BB_FOOTER" val="Copyright"/>
</p:tagLst>
</file>

<file path=ppt/theme/theme1.xml><?xml version="1.0" encoding="utf-8"?>
<a:theme xmlns:a="http://schemas.openxmlformats.org/drawingml/2006/main" name="BulletList-AccentColours">
  <a:themeElements>
    <a:clrScheme name="B&amp;B Pink">
      <a:dk1>
        <a:srgbClr val="343D41"/>
      </a:dk1>
      <a:lt1>
        <a:srgbClr val="8883AC"/>
      </a:lt1>
      <a:dk2>
        <a:srgbClr val="313679"/>
      </a:dk2>
      <a:lt2>
        <a:srgbClr val="7C7C6E"/>
      </a:lt2>
      <a:accent1>
        <a:srgbClr val="1D74C2"/>
      </a:accent1>
      <a:accent2>
        <a:srgbClr val="D96F8E"/>
      </a:accent2>
      <a:accent3>
        <a:srgbClr val="ADAEBE"/>
      </a:accent3>
      <a:accent4>
        <a:srgbClr val="736F92"/>
      </a:accent4>
      <a:accent5>
        <a:srgbClr val="ABBCDD"/>
      </a:accent5>
      <a:accent6>
        <a:srgbClr val="D96F8E"/>
      </a:accent6>
      <a:hlink>
        <a:srgbClr val="B5B596"/>
      </a:hlink>
      <a:folHlink>
        <a:srgbClr val="D96F8E"/>
      </a:folHlink>
    </a:clrScheme>
    <a:fontScheme name="BulletList-AccentColour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Georgia" pitchFamily="18" charset="0"/>
          </a:defRPr>
        </a:defPPr>
      </a:lstStyle>
    </a:lnDef>
    <a:txDef>
      <a:spPr>
        <a:noFill/>
      </a:spPr>
      <a:bodyPr wrap="square" rtlCol="0">
        <a:spAutoFit/>
      </a:bodyPr>
      <a:lstStyle>
        <a:defPPr>
          <a:defRPr sz="2200" dirty="0" err="1" smtClean="0">
            <a:solidFill>
              <a:schemeClr val="bg2"/>
            </a:solidFill>
          </a:defRPr>
        </a:defPPr>
      </a:lstStyle>
    </a:txDef>
  </a:objectDefaults>
  <a:extraClrSchemeLst>
    <a:extraClrScheme>
      <a:clrScheme name="BulletList-AccentColours 1">
        <a:dk1>
          <a:srgbClr val="343D41"/>
        </a:dk1>
        <a:lt1>
          <a:srgbClr val="8883AC"/>
        </a:lt1>
        <a:dk2>
          <a:srgbClr val="313679"/>
        </a:dk2>
        <a:lt2>
          <a:srgbClr val="7C7C6E"/>
        </a:lt2>
        <a:accent1>
          <a:srgbClr val="1D74C2"/>
        </a:accent1>
        <a:accent2>
          <a:srgbClr val="D6693A"/>
        </a:accent2>
        <a:accent3>
          <a:srgbClr val="ADAEBE"/>
        </a:accent3>
        <a:accent4>
          <a:srgbClr val="736F92"/>
        </a:accent4>
        <a:accent5>
          <a:srgbClr val="ABBCDD"/>
        </a:accent5>
        <a:accent6>
          <a:srgbClr val="C25E34"/>
        </a:accent6>
        <a:hlink>
          <a:srgbClr val="B5B596"/>
        </a:hlink>
        <a:folHlink>
          <a:srgbClr val="D6693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4441</TotalTime>
  <Words>13199</Words>
  <Application>Microsoft Office PowerPoint</Application>
  <PresentationFormat>On-screen Show (4:3)</PresentationFormat>
  <Paragraphs>560</Paragraphs>
  <Slides>28</Slides>
  <Notes>17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BulletList-AccentColours</vt:lpstr>
      <vt:lpstr>Arbitration versus litigation: an assessment of pros and cons against the proposed new Dutch arbitration law</vt:lpstr>
      <vt:lpstr>Table of contents</vt:lpstr>
      <vt:lpstr>First stages of Dispute Resolution</vt:lpstr>
      <vt:lpstr>Typical escalation &amp; dispute resolution options</vt:lpstr>
      <vt:lpstr>Internal escalation – common problems</vt:lpstr>
      <vt:lpstr>Mediation/ADR</vt:lpstr>
      <vt:lpstr>Follow-up stage of Dispute Resolution: Arbitration or Litigation ?</vt:lpstr>
      <vt:lpstr>Arbitration or Litigation?</vt:lpstr>
      <vt:lpstr>Common reasons to favour Arbitration over Litigation</vt:lpstr>
      <vt:lpstr>Typical drawbacks of Arbitration / possible reasons for Litigation</vt:lpstr>
      <vt:lpstr>Will there be a shift of balance between Arbitration and Litigation? </vt:lpstr>
      <vt:lpstr>Background and main goals</vt:lpstr>
      <vt:lpstr>Important proposed amendments</vt:lpstr>
      <vt:lpstr>1. More directory law &amp; modern means (I)</vt:lpstr>
      <vt:lpstr>1. More directory law &amp; modern means (II)</vt:lpstr>
      <vt:lpstr>2. Limitation of duration annulment proceedings (I)</vt:lpstr>
      <vt:lpstr>2. Limitation of the length of annulment proceedings (II)</vt:lpstr>
      <vt:lpstr>2. Limitation of the length of annulment proceedings (III)</vt:lpstr>
      <vt:lpstr>3. Remission in annulment proceedings</vt:lpstr>
      <vt:lpstr>4. Provisional measures in pending arbitration proceedings (I) </vt:lpstr>
      <vt:lpstr>4. Provisional measures in pending arbitration proceedings (II) </vt:lpstr>
      <vt:lpstr>5. Arbitration in B2C contracts (I) </vt:lpstr>
      <vt:lpstr>5. Arbitration in B2C contracts (II) </vt:lpstr>
      <vt:lpstr>6. Miscellaneous amendments (I)</vt:lpstr>
      <vt:lpstr>6. Miscellaneous (II)</vt:lpstr>
      <vt:lpstr>Some closing remarks</vt:lpstr>
      <vt:lpstr>Closing remarks</vt:lpstr>
      <vt:lpstr>PowerPoint Presentation</vt:lpstr>
    </vt:vector>
  </TitlesOfParts>
  <Company>Bird &amp; 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Arbitration</dc:subject>
  <dc:creator>TAJ Simmons</dc:creator>
  <cp:lastModifiedBy>Sandy Smid</cp:lastModifiedBy>
  <cp:revision>345</cp:revision>
  <cp:lastPrinted>2013-10-15T06:08:57Z</cp:lastPrinted>
  <dcterms:created xsi:type="dcterms:W3CDTF">2011-01-30T13:31:24Z</dcterms:created>
  <dcterms:modified xsi:type="dcterms:W3CDTF">2014-03-03T12:53:44Z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 Bird &amp; Bird LLP 2013</vt:lpwstr>
  </property>
</Properties>
</file>